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10287000" cx="18288000"/>
  <p:notesSz cx="6858000" cy="9144000"/>
  <p:embeddedFontLst>
    <p:embeddedFont>
      <p:font typeface="Cormorant Garamond"/>
      <p:bold r:id="rId25"/>
      <p:boldItalic r:id="rId26"/>
    </p:embeddedFont>
    <p:embeddedFont>
      <p:font typeface="Roboto"/>
      <p:regular r:id="rId27"/>
      <p:bold r:id="rId28"/>
      <p:italic r:id="rId29"/>
      <p:boldItalic r:id="rId30"/>
    </p:embeddedFont>
    <p:embeddedFont>
      <p:font typeface="Overpass Light"/>
      <p:regular r:id="rId31"/>
      <p:bold r:id="rId32"/>
      <p:italic r:id="rId33"/>
      <p:boldItalic r:id="rId34"/>
    </p:embeddedFont>
    <p:embeddedFont>
      <p:font typeface="Cormorant Garamond Ligh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9" roundtripDataSignature="AMtx7mgK6J/kzdH7xubL3JELi+3CeW+S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E5DFCA-3D27-4F51-BAB5-E4BAE13B9FA9}">
  <a:tblStyle styleId="{D8E5DFCA-3D27-4F51-BAB5-E4BAE13B9FA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CormorantGaramond-boldItalic.fntdata"/><Relationship Id="rId25" Type="http://schemas.openxmlformats.org/officeDocument/2006/relationships/font" Target="fonts/CormorantGaramond-bold.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verpassLight-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OverpassLight-italic.fntdata"/><Relationship Id="rId10" Type="http://schemas.openxmlformats.org/officeDocument/2006/relationships/slide" Target="slides/slide4.xml"/><Relationship Id="rId32" Type="http://schemas.openxmlformats.org/officeDocument/2006/relationships/font" Target="fonts/OverpassLight-bold.fntdata"/><Relationship Id="rId13" Type="http://schemas.openxmlformats.org/officeDocument/2006/relationships/slide" Target="slides/slide7.xml"/><Relationship Id="rId35" Type="http://schemas.openxmlformats.org/officeDocument/2006/relationships/font" Target="fonts/CormorantGaramondLight-regular.fntdata"/><Relationship Id="rId12" Type="http://schemas.openxmlformats.org/officeDocument/2006/relationships/slide" Target="slides/slide6.xml"/><Relationship Id="rId34" Type="http://schemas.openxmlformats.org/officeDocument/2006/relationships/font" Target="fonts/OverpassLight-boldItalic.fntdata"/><Relationship Id="rId15" Type="http://schemas.openxmlformats.org/officeDocument/2006/relationships/slide" Target="slides/slide9.xml"/><Relationship Id="rId37" Type="http://schemas.openxmlformats.org/officeDocument/2006/relationships/font" Target="fonts/CormorantGaramondLight-italic.fntdata"/><Relationship Id="rId14" Type="http://schemas.openxmlformats.org/officeDocument/2006/relationships/slide" Target="slides/slide8.xml"/><Relationship Id="rId36" Type="http://schemas.openxmlformats.org/officeDocument/2006/relationships/font" Target="fonts/CormorantGaramondLight-bold.fntdata"/><Relationship Id="rId17" Type="http://schemas.openxmlformats.org/officeDocument/2006/relationships/slide" Target="slides/slide11.xml"/><Relationship Id="rId39" Type="http://customschemas.google.com/relationships/presentationmetadata" Target="metadata"/><Relationship Id="rId16" Type="http://schemas.openxmlformats.org/officeDocument/2006/relationships/slide" Target="slides/slide10.xml"/><Relationship Id="rId38" Type="http://schemas.openxmlformats.org/officeDocument/2006/relationships/font" Target="fonts/CormorantGaramondLigh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625962a5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br>
              <a:rPr lang="en-US">
                <a:solidFill>
                  <a:schemeClr val="dk1"/>
                </a:solidFill>
              </a:rPr>
            </a:br>
            <a:endParaRPr>
              <a:solidFill>
                <a:schemeClr val="dk1"/>
              </a:solidFill>
            </a:endParaRPr>
          </a:p>
          <a:p>
            <a:pPr indent="0" lvl="0" marL="0" rtl="0" algn="l">
              <a:spcBef>
                <a:spcPts val="0"/>
              </a:spcBef>
              <a:spcAft>
                <a:spcPts val="0"/>
              </a:spcAft>
              <a:buNone/>
            </a:pPr>
            <a:r>
              <a:t/>
            </a:r>
            <a:endParaRPr/>
          </a:p>
        </p:txBody>
      </p:sp>
      <p:sp>
        <p:nvSpPr>
          <p:cNvPr id="177" name="Google Shape;177;g3625962a56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62586464f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362586464fd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625962a56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3625962a56d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62586464f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362586464fd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62586464f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Logistics - lots of hits and correct rejections, no misses and relatively lots of false alarms. Liberal model. </a:t>
            </a:r>
            <a:endParaRPr/>
          </a:p>
        </p:txBody>
      </p:sp>
      <p:sp>
        <p:nvSpPr>
          <p:cNvPr id="216" name="Google Shape;216;g362586464fd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62586464f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Tree prediction - number of hits slightly lower than logistics. It performed better at spotting correct rejections and avoided false alarms. Conservative. </a:t>
            </a:r>
            <a:endParaRPr>
              <a:solidFill>
                <a:schemeClr val="dk1"/>
              </a:solidFill>
            </a:endParaRPr>
          </a:p>
          <a:p>
            <a:pPr indent="0" lvl="0" marL="0" rtl="0" algn="l">
              <a:spcBef>
                <a:spcPts val="0"/>
              </a:spcBef>
              <a:spcAft>
                <a:spcPts val="0"/>
              </a:spcAft>
              <a:buNone/>
            </a:pPr>
            <a:r>
              <a:t/>
            </a:r>
            <a:endParaRPr/>
          </a:p>
        </p:txBody>
      </p:sp>
      <p:sp>
        <p:nvSpPr>
          <p:cNvPr id="225" name="Google Shape;225;g362586464fd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62586464f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Bayesian model - absurd amount of false alarms. Although hit rate similar to logistics model. Unfortunately, not many correct rejections. Very liberal. </a:t>
            </a:r>
            <a:endParaRPr/>
          </a:p>
        </p:txBody>
      </p:sp>
      <p:sp>
        <p:nvSpPr>
          <p:cNvPr id="234" name="Google Shape;234;g362586464fd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62586464f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“To wrap up, our main takeaway is that Signal Detection Theory gives us a deeper, more meaningful way to evaluate legal AI. Instead of just looking at accuracy, SDT helps us understand how models balance catching true violations versus making false alarms.”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“This is especially important in legal contexts, where missing a real human rights violation—a false negative—can have serious consequences. So, we need to think not just about how well a model performs overall, but how it performs in high-stakes situations.”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“We found that different models behave differently—some are more liberal, others more conservative.”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“In the future, these insights can help courts and legal professionals make smarter use of AI—by adjusting thresholds, measuring risk better, and using these tools to support, not replace, human judgment.”</a:t>
            </a:r>
            <a:endParaRPr>
              <a:solidFill>
                <a:schemeClr val="dk1"/>
              </a:solidFill>
            </a:endParaRPr>
          </a:p>
          <a:p>
            <a:pPr indent="0" lvl="0" marL="0" rtl="0" algn="l">
              <a:spcBef>
                <a:spcPts val="1200"/>
              </a:spcBef>
              <a:spcAft>
                <a:spcPts val="0"/>
              </a:spcAft>
              <a:buNone/>
            </a:pPr>
            <a:r>
              <a:t/>
            </a:r>
            <a:endParaRPr/>
          </a:p>
        </p:txBody>
      </p:sp>
      <p:sp>
        <p:nvSpPr>
          <p:cNvPr id="243" name="Google Shape;243;g362586464fd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25000"/>
              </a:lnSpc>
              <a:spcBef>
                <a:spcPts val="0"/>
              </a:spcBef>
              <a:spcAft>
                <a:spcPts val="0"/>
              </a:spcAft>
              <a:buClr>
                <a:schemeClr val="dk1"/>
              </a:buClr>
              <a:buFont typeface="Arial"/>
              <a:buNone/>
            </a:pPr>
            <a:r>
              <a:rPr b="1" lang="en-US" sz="1300">
                <a:solidFill>
                  <a:srgbClr val="1A1B18"/>
                </a:solidFill>
                <a:latin typeface="Cormorant Garamond"/>
                <a:ea typeface="Cormorant Garamond"/>
                <a:cs typeface="Cormorant Garamond"/>
                <a:sym typeface="Cormorant Garamond"/>
              </a:rPr>
              <a:t>Ugne</a:t>
            </a:r>
            <a:endParaRPr sz="1300"/>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698309a51c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698309a51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Ugne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Kaja</a:t>
            </a:r>
            <a:endParaRPr/>
          </a:p>
        </p:txBody>
      </p:sp>
      <p:sp>
        <p:nvSpPr>
          <p:cNvPr id="109" name="Google Shape;10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62586464f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Kaja</a:t>
            </a:r>
            <a:endParaRPr/>
          </a:p>
        </p:txBody>
      </p:sp>
      <p:sp>
        <p:nvSpPr>
          <p:cNvPr id="118" name="Google Shape;118;g362586464fd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62586464f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Kaja</a:t>
            </a:r>
            <a:endParaRPr/>
          </a:p>
        </p:txBody>
      </p:sp>
      <p:sp>
        <p:nvSpPr>
          <p:cNvPr id="127" name="Google Shape;127;g362586464fd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62586464f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Kaja</a:t>
            </a:r>
            <a:endParaRPr/>
          </a:p>
        </p:txBody>
      </p:sp>
      <p:sp>
        <p:nvSpPr>
          <p:cNvPr id="138" name="Google Shape;138;g362586464fd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62586464f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362586464fd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3"/>
          <p:cNvSpPr/>
          <p:nvPr>
            <p:ph idx="2" type="pic"/>
          </p:nvPr>
        </p:nvSpPr>
        <p:spPr>
          <a:xfrm>
            <a:off x="1792288" y="612775"/>
            <a:ext cx="5486400" cy="4114800"/>
          </a:xfrm>
          <a:prstGeom prst="rect">
            <a:avLst/>
          </a:prstGeom>
          <a:noFill/>
          <a:ln>
            <a:noFill/>
          </a:ln>
        </p:spPr>
      </p:sp>
      <p:sp>
        <p:nvSpPr>
          <p:cNvPr id="64" name="Google Shape;64;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7E0"/>
        </a:solidFill>
      </p:bgPr>
    </p:bg>
    <p:spTree>
      <p:nvGrpSpPr>
        <p:cNvPr id="83" name="Shape 83"/>
        <p:cNvGrpSpPr/>
        <p:nvPr/>
      </p:nvGrpSpPr>
      <p:grpSpPr>
        <a:xfrm>
          <a:off x="0" y="0"/>
          <a:ext cx="0" cy="0"/>
          <a:chOff x="0" y="0"/>
          <a:chExt cx="0" cy="0"/>
        </a:xfrm>
      </p:grpSpPr>
      <p:grpSp>
        <p:nvGrpSpPr>
          <p:cNvPr id="84" name="Google Shape;84;p1"/>
          <p:cNvGrpSpPr/>
          <p:nvPr/>
        </p:nvGrpSpPr>
        <p:grpSpPr>
          <a:xfrm>
            <a:off x="1028700" y="8833539"/>
            <a:ext cx="16230700" cy="455411"/>
            <a:chOff x="0" y="0"/>
            <a:chExt cx="21640933" cy="607214"/>
          </a:xfrm>
        </p:grpSpPr>
        <p:sp>
          <p:nvSpPr>
            <p:cNvPr id="85" name="Google Shape;85;p1"/>
            <p:cNvSpPr/>
            <p:nvPr/>
          </p:nvSpPr>
          <p:spPr>
            <a:xfrm>
              <a:off x="0" y="0"/>
              <a:ext cx="21640800" cy="41400"/>
            </a:xfrm>
            <a:prstGeom prst="rect">
              <a:avLst/>
            </a:prstGeom>
            <a:solidFill>
              <a:srgbClr val="CDA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txBox="1"/>
            <p:nvPr/>
          </p:nvSpPr>
          <p:spPr>
            <a:xfrm>
              <a:off x="0" y="319814"/>
              <a:ext cx="13063200" cy="287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a:t>Poznań, 20.06.2025 </a:t>
              </a:r>
              <a:endParaRPr/>
            </a:p>
          </p:txBody>
        </p:sp>
        <p:sp>
          <p:nvSpPr>
            <p:cNvPr id="87" name="Google Shape;87;p1"/>
            <p:cNvSpPr txBox="1"/>
            <p:nvPr/>
          </p:nvSpPr>
          <p:spPr>
            <a:xfrm>
              <a:off x="15852433" y="125978"/>
              <a:ext cx="5788500" cy="307500"/>
            </a:xfrm>
            <a:prstGeom prst="rect">
              <a:avLst/>
            </a:prstGeom>
            <a:noFill/>
            <a:ln>
              <a:noFill/>
            </a:ln>
          </p:spPr>
          <p:txBody>
            <a:bodyPr anchorCtr="0" anchor="t" bIns="0" lIns="0" spcFirstLastPara="1" rIns="0" wrap="square" tIns="0">
              <a:spAutoFit/>
            </a:bodyPr>
            <a:lstStyle/>
            <a:p>
              <a:pPr indent="0" lvl="0" marL="0" marR="0" rtl="0" algn="r">
                <a:lnSpc>
                  <a:spcPct val="140026"/>
                </a:lnSpc>
                <a:spcBef>
                  <a:spcPts val="0"/>
                </a:spcBef>
                <a:spcAft>
                  <a:spcPts val="0"/>
                </a:spcAft>
                <a:buNone/>
              </a:pPr>
              <a:r>
                <a:rPr lang="en-US" sz="1499">
                  <a:solidFill>
                    <a:srgbClr val="1A1B18"/>
                  </a:solidFill>
                  <a:latin typeface="Overpass Light"/>
                  <a:ea typeface="Overpass Light"/>
                  <a:cs typeface="Overpass Light"/>
                  <a:sym typeface="Overpass Light"/>
                </a:rPr>
                <a:t>SICSS-AMU/Law</a:t>
              </a:r>
              <a:endParaRPr/>
            </a:p>
          </p:txBody>
        </p:sp>
      </p:grpSp>
      <p:grpSp>
        <p:nvGrpSpPr>
          <p:cNvPr id="88" name="Google Shape;88;p1"/>
          <p:cNvGrpSpPr/>
          <p:nvPr/>
        </p:nvGrpSpPr>
        <p:grpSpPr>
          <a:xfrm rot="5400000">
            <a:off x="16672463" y="5034406"/>
            <a:ext cx="955485" cy="218188"/>
            <a:chOff x="0" y="0"/>
            <a:chExt cx="1273980" cy="290918"/>
          </a:xfrm>
        </p:grpSpPr>
        <p:sp>
          <p:nvSpPr>
            <p:cNvPr id="89" name="Google Shape;89;p1"/>
            <p:cNvSpPr/>
            <p:nvPr/>
          </p:nvSpPr>
          <p:spPr>
            <a:xfrm>
              <a:off x="983062" y="0"/>
              <a:ext cx="290918" cy="290918"/>
            </a:xfrm>
            <a:custGeom>
              <a:rect b="b" l="l" r="r" t="t"/>
              <a:pathLst>
                <a:path extrusionOk="0"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
            <p:cNvSpPr/>
            <p:nvPr/>
          </p:nvSpPr>
          <p:spPr>
            <a:xfrm>
              <a:off x="489944" y="0"/>
              <a:ext cx="290918" cy="290918"/>
            </a:xfrm>
            <a:custGeom>
              <a:rect b="b" l="l" r="r" t="t"/>
              <a:pathLst>
                <a:path extrusionOk="0"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
            <p:cNvSpPr/>
            <p:nvPr/>
          </p:nvSpPr>
          <p:spPr>
            <a:xfrm>
              <a:off x="0" y="1587"/>
              <a:ext cx="287744" cy="287744"/>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
          <p:cNvSpPr txBox="1"/>
          <p:nvPr/>
        </p:nvSpPr>
        <p:spPr>
          <a:xfrm>
            <a:off x="1028700" y="3145000"/>
            <a:ext cx="15430500" cy="184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6000">
                <a:solidFill>
                  <a:srgbClr val="1A1B18"/>
                </a:solidFill>
                <a:latin typeface="Cormorant Garamond"/>
                <a:ea typeface="Cormorant Garamond"/>
                <a:cs typeface="Cormorant Garamond"/>
                <a:sym typeface="Cormorant Garamond"/>
              </a:rPr>
              <a:t>Evaluating predictive models in legal judgement classification: a signal detection theory approach</a:t>
            </a:r>
            <a:endParaRPr sz="6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7E0"/>
        </a:solidFill>
      </p:bgPr>
    </p:bg>
    <p:spTree>
      <p:nvGrpSpPr>
        <p:cNvPr id="178" name="Shape 178"/>
        <p:cNvGrpSpPr/>
        <p:nvPr/>
      </p:nvGrpSpPr>
      <p:grpSpPr>
        <a:xfrm>
          <a:off x="0" y="0"/>
          <a:ext cx="0" cy="0"/>
          <a:chOff x="0" y="0"/>
          <a:chExt cx="0" cy="0"/>
        </a:xfrm>
      </p:grpSpPr>
      <p:grpSp>
        <p:nvGrpSpPr>
          <p:cNvPr id="179" name="Google Shape;179;g3625962a56d_0_0"/>
          <p:cNvGrpSpPr/>
          <p:nvPr/>
        </p:nvGrpSpPr>
        <p:grpSpPr>
          <a:xfrm>
            <a:off x="16312250" y="1012375"/>
            <a:ext cx="995966" cy="916819"/>
            <a:chOff x="0" y="0"/>
            <a:chExt cx="1206500" cy="1206500"/>
          </a:xfrm>
        </p:grpSpPr>
        <p:sp>
          <p:nvSpPr>
            <p:cNvPr id="180" name="Google Shape;180;g3625962a56d_0_0"/>
            <p:cNvSpPr/>
            <p:nvPr/>
          </p:nvSpPr>
          <p:spPr>
            <a:xfrm>
              <a:off x="0" y="0"/>
              <a:ext cx="1206500" cy="120650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81" name="Google Shape;181;g3625962a56d_0_0"/>
            <p:cNvSpPr txBox="1"/>
            <p:nvPr/>
          </p:nvSpPr>
          <p:spPr>
            <a:xfrm>
              <a:off x="241518" y="321121"/>
              <a:ext cx="727500" cy="5469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2700">
                  <a:solidFill>
                    <a:srgbClr val="FAFAFA"/>
                  </a:solidFill>
                  <a:latin typeface="Cormorant Garamond"/>
                  <a:ea typeface="Cormorant Garamond"/>
                  <a:cs typeface="Cormorant Garamond"/>
                  <a:sym typeface="Cormorant Garamond"/>
                </a:rPr>
                <a:t>IX</a:t>
              </a:r>
              <a:endParaRPr sz="2500"/>
            </a:p>
          </p:txBody>
        </p:sp>
      </p:grpSp>
      <p:sp>
        <p:nvSpPr>
          <p:cNvPr id="182" name="Google Shape;182;g3625962a56d_0_0"/>
          <p:cNvSpPr txBox="1"/>
          <p:nvPr/>
        </p:nvSpPr>
        <p:spPr>
          <a:xfrm>
            <a:off x="1028700" y="1114425"/>
            <a:ext cx="10704600" cy="7695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5000">
                <a:solidFill>
                  <a:schemeClr val="dk1"/>
                </a:solidFill>
                <a:latin typeface="Cormorant Garamond"/>
                <a:ea typeface="Cormorant Garamond"/>
                <a:cs typeface="Cormorant Garamond"/>
                <a:sym typeface="Cormorant Garamond"/>
              </a:rPr>
              <a:t>Outcomes for </a:t>
            </a:r>
            <a:r>
              <a:rPr b="1" lang="en-US" sz="5000">
                <a:solidFill>
                  <a:schemeClr val="dk1"/>
                </a:solidFill>
                <a:latin typeface="Cormorant Garamond"/>
                <a:ea typeface="Cormorant Garamond"/>
                <a:cs typeface="Cormorant Garamond"/>
                <a:sym typeface="Cormorant Garamond"/>
              </a:rPr>
              <a:t>High Importance Case</a:t>
            </a:r>
            <a:endParaRPr sz="5000">
              <a:latin typeface="Cormorant Garamond"/>
              <a:ea typeface="Cormorant Garamond"/>
              <a:cs typeface="Cormorant Garamond"/>
              <a:sym typeface="Cormorant Garamond"/>
            </a:endParaRPr>
          </a:p>
        </p:txBody>
      </p:sp>
      <p:pic>
        <p:nvPicPr>
          <p:cNvPr id="183" name="Google Shape;183;g3625962a56d_0_0"/>
          <p:cNvPicPr preferRelativeResize="0"/>
          <p:nvPr/>
        </p:nvPicPr>
        <p:blipFill>
          <a:blip r:embed="rId3">
            <a:alphaModFix/>
          </a:blip>
          <a:stretch>
            <a:fillRect/>
          </a:stretch>
        </p:blipFill>
        <p:spPr>
          <a:xfrm>
            <a:off x="152400" y="2081595"/>
            <a:ext cx="17983203" cy="53277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87" name="Shape 187"/>
        <p:cNvGrpSpPr/>
        <p:nvPr/>
      </p:nvGrpSpPr>
      <p:grpSpPr>
        <a:xfrm>
          <a:off x="0" y="0"/>
          <a:ext cx="0" cy="0"/>
          <a:chOff x="0" y="0"/>
          <a:chExt cx="0" cy="0"/>
        </a:xfrm>
      </p:grpSpPr>
      <p:grpSp>
        <p:nvGrpSpPr>
          <p:cNvPr id="188" name="Google Shape;188;g362586464fd_0_88"/>
          <p:cNvGrpSpPr/>
          <p:nvPr/>
        </p:nvGrpSpPr>
        <p:grpSpPr>
          <a:xfrm>
            <a:off x="16312250" y="1012375"/>
            <a:ext cx="995966" cy="916819"/>
            <a:chOff x="0" y="0"/>
            <a:chExt cx="1206500" cy="1206500"/>
          </a:xfrm>
        </p:grpSpPr>
        <p:sp>
          <p:nvSpPr>
            <p:cNvPr id="189" name="Google Shape;189;g362586464fd_0_88"/>
            <p:cNvSpPr/>
            <p:nvPr/>
          </p:nvSpPr>
          <p:spPr>
            <a:xfrm>
              <a:off x="0" y="0"/>
              <a:ext cx="1206500" cy="120650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90" name="Google Shape;190;g362586464fd_0_88"/>
            <p:cNvSpPr txBox="1"/>
            <p:nvPr/>
          </p:nvSpPr>
          <p:spPr>
            <a:xfrm>
              <a:off x="241518" y="321121"/>
              <a:ext cx="727500" cy="5469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2700">
                  <a:solidFill>
                    <a:srgbClr val="FAFAFA"/>
                  </a:solidFill>
                  <a:latin typeface="Cormorant Garamond"/>
                  <a:ea typeface="Cormorant Garamond"/>
                  <a:cs typeface="Cormorant Garamond"/>
                  <a:sym typeface="Cormorant Garamond"/>
                </a:rPr>
                <a:t>X</a:t>
              </a:r>
              <a:endParaRPr sz="2500"/>
            </a:p>
          </p:txBody>
        </p:sp>
      </p:grpSp>
      <p:sp>
        <p:nvSpPr>
          <p:cNvPr id="191" name="Google Shape;191;g362586464fd_0_88"/>
          <p:cNvSpPr txBox="1"/>
          <p:nvPr/>
        </p:nvSpPr>
        <p:spPr>
          <a:xfrm>
            <a:off x="1028700" y="1114425"/>
            <a:ext cx="10704600" cy="7695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t/>
            </a:r>
            <a:endParaRPr sz="5000">
              <a:latin typeface="Cormorant Garamond"/>
              <a:ea typeface="Cormorant Garamond"/>
              <a:cs typeface="Cormorant Garamond"/>
              <a:sym typeface="Cormorant Garamond"/>
            </a:endParaRPr>
          </a:p>
        </p:txBody>
      </p:sp>
      <p:pic>
        <p:nvPicPr>
          <p:cNvPr id="192" name="Google Shape;192;g362586464fd_0_88"/>
          <p:cNvPicPr preferRelativeResize="0"/>
          <p:nvPr/>
        </p:nvPicPr>
        <p:blipFill>
          <a:blip r:embed="rId3">
            <a:alphaModFix/>
          </a:blip>
          <a:stretch>
            <a:fillRect/>
          </a:stretch>
        </p:blipFill>
        <p:spPr>
          <a:xfrm>
            <a:off x="699512" y="2911374"/>
            <a:ext cx="17306563" cy="4142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7E0"/>
        </a:solidFill>
      </p:bgPr>
    </p:bg>
    <p:spTree>
      <p:nvGrpSpPr>
        <p:cNvPr id="196" name="Shape 196"/>
        <p:cNvGrpSpPr/>
        <p:nvPr/>
      </p:nvGrpSpPr>
      <p:grpSpPr>
        <a:xfrm>
          <a:off x="0" y="0"/>
          <a:ext cx="0" cy="0"/>
          <a:chOff x="0" y="0"/>
          <a:chExt cx="0" cy="0"/>
        </a:xfrm>
      </p:grpSpPr>
      <p:grpSp>
        <p:nvGrpSpPr>
          <p:cNvPr id="197" name="Google Shape;197;g3625962a56d_0_8"/>
          <p:cNvGrpSpPr/>
          <p:nvPr/>
        </p:nvGrpSpPr>
        <p:grpSpPr>
          <a:xfrm>
            <a:off x="16312250" y="1012375"/>
            <a:ext cx="995966" cy="916819"/>
            <a:chOff x="0" y="0"/>
            <a:chExt cx="1206500" cy="1206500"/>
          </a:xfrm>
        </p:grpSpPr>
        <p:sp>
          <p:nvSpPr>
            <p:cNvPr id="198" name="Google Shape;198;g3625962a56d_0_8"/>
            <p:cNvSpPr/>
            <p:nvPr/>
          </p:nvSpPr>
          <p:spPr>
            <a:xfrm>
              <a:off x="0" y="0"/>
              <a:ext cx="1206500" cy="120650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99" name="Google Shape;199;g3625962a56d_0_8"/>
            <p:cNvSpPr txBox="1"/>
            <p:nvPr/>
          </p:nvSpPr>
          <p:spPr>
            <a:xfrm>
              <a:off x="241518" y="321121"/>
              <a:ext cx="727500" cy="5469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2700">
                  <a:solidFill>
                    <a:srgbClr val="FAFAFA"/>
                  </a:solidFill>
                  <a:latin typeface="Cormorant Garamond"/>
                  <a:ea typeface="Cormorant Garamond"/>
                  <a:cs typeface="Cormorant Garamond"/>
                  <a:sym typeface="Cormorant Garamond"/>
                </a:rPr>
                <a:t>XI</a:t>
              </a:r>
              <a:endParaRPr sz="2500"/>
            </a:p>
          </p:txBody>
        </p:sp>
      </p:grpSp>
      <p:sp>
        <p:nvSpPr>
          <p:cNvPr id="200" name="Google Shape;200;g3625962a56d_0_8"/>
          <p:cNvSpPr txBox="1"/>
          <p:nvPr/>
        </p:nvSpPr>
        <p:spPr>
          <a:xfrm>
            <a:off x="4156175" y="242875"/>
            <a:ext cx="10704600" cy="7695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5000">
                <a:solidFill>
                  <a:schemeClr val="dk1"/>
                </a:solidFill>
                <a:latin typeface="Cormorant Garamond"/>
                <a:ea typeface="Cormorant Garamond"/>
                <a:cs typeface="Cormorant Garamond"/>
                <a:sym typeface="Cormorant Garamond"/>
              </a:rPr>
              <a:t>Accuracy</a:t>
            </a:r>
            <a:endParaRPr sz="5000">
              <a:latin typeface="Cormorant Garamond"/>
              <a:ea typeface="Cormorant Garamond"/>
              <a:cs typeface="Cormorant Garamond"/>
              <a:sym typeface="Cormorant Garamond"/>
            </a:endParaRPr>
          </a:p>
        </p:txBody>
      </p:sp>
      <p:sp>
        <p:nvSpPr>
          <p:cNvPr id="201" name="Google Shape;201;g3625962a56d_0_8"/>
          <p:cNvSpPr txBox="1"/>
          <p:nvPr/>
        </p:nvSpPr>
        <p:spPr>
          <a:xfrm>
            <a:off x="801250" y="2631175"/>
            <a:ext cx="89481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solidFill>
                  <a:schemeClr val="dk1"/>
                </a:solidFill>
              </a:rPr>
              <a:t>I</a:t>
            </a:r>
            <a:endParaRPr sz="3200"/>
          </a:p>
        </p:txBody>
      </p:sp>
      <p:pic>
        <p:nvPicPr>
          <p:cNvPr id="202" name="Google Shape;202;g3625962a56d_0_8"/>
          <p:cNvPicPr preferRelativeResize="0"/>
          <p:nvPr/>
        </p:nvPicPr>
        <p:blipFill>
          <a:blip r:embed="rId3">
            <a:alphaModFix/>
          </a:blip>
          <a:stretch>
            <a:fillRect/>
          </a:stretch>
        </p:blipFill>
        <p:spPr>
          <a:xfrm>
            <a:off x="801250" y="1239687"/>
            <a:ext cx="14257000" cy="4725737"/>
          </a:xfrm>
          <a:prstGeom prst="rect">
            <a:avLst/>
          </a:prstGeom>
          <a:noFill/>
          <a:ln>
            <a:noFill/>
          </a:ln>
        </p:spPr>
      </p:pic>
      <p:pic>
        <p:nvPicPr>
          <p:cNvPr id="203" name="Google Shape;203;g3625962a56d_0_8"/>
          <p:cNvPicPr preferRelativeResize="0"/>
          <p:nvPr/>
        </p:nvPicPr>
        <p:blipFill>
          <a:blip r:embed="rId4">
            <a:alphaModFix/>
          </a:blip>
          <a:stretch>
            <a:fillRect/>
          </a:stretch>
        </p:blipFill>
        <p:spPr>
          <a:xfrm>
            <a:off x="362402" y="6192725"/>
            <a:ext cx="10910822" cy="2958875"/>
          </a:xfrm>
          <a:prstGeom prst="rect">
            <a:avLst/>
          </a:prstGeom>
          <a:noFill/>
          <a:ln>
            <a:noFill/>
          </a:ln>
        </p:spPr>
      </p:pic>
      <p:pic>
        <p:nvPicPr>
          <p:cNvPr id="204" name="Google Shape;204;g3625962a56d_0_8"/>
          <p:cNvPicPr preferRelativeResize="0"/>
          <p:nvPr/>
        </p:nvPicPr>
        <p:blipFill>
          <a:blip r:embed="rId5">
            <a:alphaModFix/>
          </a:blip>
          <a:stretch>
            <a:fillRect/>
          </a:stretch>
        </p:blipFill>
        <p:spPr>
          <a:xfrm>
            <a:off x="11481125" y="6818375"/>
            <a:ext cx="6806875" cy="17317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7E0"/>
        </a:solidFill>
      </p:bgPr>
    </p:bg>
    <p:spTree>
      <p:nvGrpSpPr>
        <p:cNvPr id="208" name="Shape 208"/>
        <p:cNvGrpSpPr/>
        <p:nvPr/>
      </p:nvGrpSpPr>
      <p:grpSpPr>
        <a:xfrm>
          <a:off x="0" y="0"/>
          <a:ext cx="0" cy="0"/>
          <a:chOff x="0" y="0"/>
          <a:chExt cx="0" cy="0"/>
        </a:xfrm>
      </p:grpSpPr>
      <p:grpSp>
        <p:nvGrpSpPr>
          <p:cNvPr id="209" name="Google Shape;209;g362586464fd_0_96"/>
          <p:cNvGrpSpPr/>
          <p:nvPr/>
        </p:nvGrpSpPr>
        <p:grpSpPr>
          <a:xfrm>
            <a:off x="16312250" y="1012375"/>
            <a:ext cx="995966" cy="916819"/>
            <a:chOff x="0" y="0"/>
            <a:chExt cx="1206500" cy="1206500"/>
          </a:xfrm>
        </p:grpSpPr>
        <p:sp>
          <p:nvSpPr>
            <p:cNvPr id="210" name="Google Shape;210;g362586464fd_0_96"/>
            <p:cNvSpPr/>
            <p:nvPr/>
          </p:nvSpPr>
          <p:spPr>
            <a:xfrm>
              <a:off x="0" y="0"/>
              <a:ext cx="1206500" cy="120650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11" name="Google Shape;211;g362586464fd_0_96"/>
            <p:cNvSpPr txBox="1"/>
            <p:nvPr/>
          </p:nvSpPr>
          <p:spPr>
            <a:xfrm>
              <a:off x="241518" y="321121"/>
              <a:ext cx="727500" cy="5469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2700">
                  <a:solidFill>
                    <a:srgbClr val="FAFAFA"/>
                  </a:solidFill>
                  <a:latin typeface="Cormorant Garamond"/>
                  <a:ea typeface="Cormorant Garamond"/>
                  <a:cs typeface="Cormorant Garamond"/>
                  <a:sym typeface="Cormorant Garamond"/>
                </a:rPr>
                <a:t>XII</a:t>
              </a:r>
              <a:endParaRPr sz="2500"/>
            </a:p>
          </p:txBody>
        </p:sp>
      </p:grpSp>
      <p:sp>
        <p:nvSpPr>
          <p:cNvPr id="212" name="Google Shape;212;g362586464fd_0_96"/>
          <p:cNvSpPr txBox="1"/>
          <p:nvPr/>
        </p:nvSpPr>
        <p:spPr>
          <a:xfrm>
            <a:off x="1028700" y="1114425"/>
            <a:ext cx="10704600" cy="7695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5000">
                <a:solidFill>
                  <a:schemeClr val="dk1"/>
                </a:solidFill>
                <a:latin typeface="Cormorant Garamond"/>
                <a:ea typeface="Cormorant Garamond"/>
                <a:cs typeface="Cormorant Garamond"/>
                <a:sym typeface="Cormorant Garamond"/>
              </a:rPr>
              <a:t>Visualisation</a:t>
            </a:r>
            <a:endParaRPr sz="5000">
              <a:latin typeface="Cormorant Garamond"/>
              <a:ea typeface="Cormorant Garamond"/>
              <a:cs typeface="Cormorant Garamond"/>
              <a:sym typeface="Cormorant Garamond"/>
            </a:endParaRPr>
          </a:p>
        </p:txBody>
      </p:sp>
      <p:pic>
        <p:nvPicPr>
          <p:cNvPr id="213" name="Google Shape;213;g362586464fd_0_96"/>
          <p:cNvPicPr preferRelativeResize="0"/>
          <p:nvPr/>
        </p:nvPicPr>
        <p:blipFill>
          <a:blip r:embed="rId3">
            <a:alphaModFix/>
          </a:blip>
          <a:stretch>
            <a:fillRect/>
          </a:stretch>
        </p:blipFill>
        <p:spPr>
          <a:xfrm>
            <a:off x="4572000" y="2687553"/>
            <a:ext cx="8209100" cy="5785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217" name="Shape 217"/>
        <p:cNvGrpSpPr/>
        <p:nvPr/>
      </p:nvGrpSpPr>
      <p:grpSpPr>
        <a:xfrm>
          <a:off x="0" y="0"/>
          <a:ext cx="0" cy="0"/>
          <a:chOff x="0" y="0"/>
          <a:chExt cx="0" cy="0"/>
        </a:xfrm>
      </p:grpSpPr>
      <p:grpSp>
        <p:nvGrpSpPr>
          <p:cNvPr id="218" name="Google Shape;218;g362586464fd_0_127"/>
          <p:cNvGrpSpPr/>
          <p:nvPr/>
        </p:nvGrpSpPr>
        <p:grpSpPr>
          <a:xfrm>
            <a:off x="16312250" y="1012375"/>
            <a:ext cx="995966" cy="916819"/>
            <a:chOff x="0" y="0"/>
            <a:chExt cx="1206500" cy="1206500"/>
          </a:xfrm>
        </p:grpSpPr>
        <p:sp>
          <p:nvSpPr>
            <p:cNvPr id="219" name="Google Shape;219;g362586464fd_0_127"/>
            <p:cNvSpPr/>
            <p:nvPr/>
          </p:nvSpPr>
          <p:spPr>
            <a:xfrm>
              <a:off x="0" y="0"/>
              <a:ext cx="1206500" cy="120650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20" name="Google Shape;220;g362586464fd_0_127"/>
            <p:cNvSpPr txBox="1"/>
            <p:nvPr/>
          </p:nvSpPr>
          <p:spPr>
            <a:xfrm>
              <a:off x="241518" y="321121"/>
              <a:ext cx="727500" cy="5469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2700">
                  <a:solidFill>
                    <a:srgbClr val="FAFAFA"/>
                  </a:solidFill>
                  <a:latin typeface="Cormorant Garamond"/>
                  <a:ea typeface="Cormorant Garamond"/>
                  <a:cs typeface="Cormorant Garamond"/>
                  <a:sym typeface="Cormorant Garamond"/>
                </a:rPr>
                <a:t>XIII</a:t>
              </a:r>
              <a:endParaRPr sz="2500"/>
            </a:p>
          </p:txBody>
        </p:sp>
      </p:grpSp>
      <p:sp>
        <p:nvSpPr>
          <p:cNvPr id="221" name="Google Shape;221;g362586464fd_0_127"/>
          <p:cNvSpPr txBox="1"/>
          <p:nvPr/>
        </p:nvSpPr>
        <p:spPr>
          <a:xfrm>
            <a:off x="1028700" y="1114425"/>
            <a:ext cx="10704600" cy="7695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5000">
                <a:solidFill>
                  <a:schemeClr val="dk1"/>
                </a:solidFill>
                <a:latin typeface="Cormorant Garamond"/>
                <a:ea typeface="Cormorant Garamond"/>
                <a:cs typeface="Cormorant Garamond"/>
                <a:sym typeface="Cormorant Garamond"/>
              </a:rPr>
              <a:t>Logistics Model</a:t>
            </a:r>
            <a:endParaRPr sz="5000">
              <a:latin typeface="Cormorant Garamond"/>
              <a:ea typeface="Cormorant Garamond"/>
              <a:cs typeface="Cormorant Garamond"/>
              <a:sym typeface="Cormorant Garamond"/>
            </a:endParaRPr>
          </a:p>
        </p:txBody>
      </p:sp>
      <p:pic>
        <p:nvPicPr>
          <p:cNvPr id="222" name="Google Shape;222;g362586464fd_0_127"/>
          <p:cNvPicPr preferRelativeResize="0"/>
          <p:nvPr/>
        </p:nvPicPr>
        <p:blipFill>
          <a:blip r:embed="rId3">
            <a:alphaModFix/>
          </a:blip>
          <a:stretch>
            <a:fillRect/>
          </a:stretch>
        </p:blipFill>
        <p:spPr>
          <a:xfrm>
            <a:off x="3218975" y="2332651"/>
            <a:ext cx="11618099" cy="6555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7E0"/>
        </a:solidFill>
      </p:bgPr>
    </p:bg>
    <p:spTree>
      <p:nvGrpSpPr>
        <p:cNvPr id="226" name="Shape 226"/>
        <p:cNvGrpSpPr/>
        <p:nvPr/>
      </p:nvGrpSpPr>
      <p:grpSpPr>
        <a:xfrm>
          <a:off x="0" y="0"/>
          <a:ext cx="0" cy="0"/>
          <a:chOff x="0" y="0"/>
          <a:chExt cx="0" cy="0"/>
        </a:xfrm>
      </p:grpSpPr>
      <p:grpSp>
        <p:nvGrpSpPr>
          <p:cNvPr id="227" name="Google Shape;227;g362586464fd_0_110"/>
          <p:cNvGrpSpPr/>
          <p:nvPr/>
        </p:nvGrpSpPr>
        <p:grpSpPr>
          <a:xfrm>
            <a:off x="16312250" y="1012375"/>
            <a:ext cx="995966" cy="916819"/>
            <a:chOff x="0" y="0"/>
            <a:chExt cx="1206500" cy="1206500"/>
          </a:xfrm>
        </p:grpSpPr>
        <p:sp>
          <p:nvSpPr>
            <p:cNvPr id="228" name="Google Shape;228;g362586464fd_0_110"/>
            <p:cNvSpPr/>
            <p:nvPr/>
          </p:nvSpPr>
          <p:spPr>
            <a:xfrm>
              <a:off x="0" y="0"/>
              <a:ext cx="1206500" cy="120650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29" name="Google Shape;229;g362586464fd_0_110"/>
            <p:cNvSpPr txBox="1"/>
            <p:nvPr/>
          </p:nvSpPr>
          <p:spPr>
            <a:xfrm>
              <a:off x="241518" y="321121"/>
              <a:ext cx="727500" cy="5469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2700">
                  <a:solidFill>
                    <a:srgbClr val="FAFAFA"/>
                  </a:solidFill>
                  <a:latin typeface="Cormorant Garamond"/>
                  <a:ea typeface="Cormorant Garamond"/>
                  <a:cs typeface="Cormorant Garamond"/>
                  <a:sym typeface="Cormorant Garamond"/>
                </a:rPr>
                <a:t>XIV</a:t>
              </a:r>
              <a:endParaRPr sz="2500"/>
            </a:p>
          </p:txBody>
        </p:sp>
      </p:grpSp>
      <p:sp>
        <p:nvSpPr>
          <p:cNvPr id="230" name="Google Shape;230;g362586464fd_0_110"/>
          <p:cNvSpPr txBox="1"/>
          <p:nvPr/>
        </p:nvSpPr>
        <p:spPr>
          <a:xfrm>
            <a:off x="1028700" y="1114425"/>
            <a:ext cx="10704600" cy="7695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5000">
                <a:solidFill>
                  <a:schemeClr val="dk1"/>
                </a:solidFill>
                <a:latin typeface="Cormorant Garamond"/>
                <a:ea typeface="Cormorant Garamond"/>
                <a:cs typeface="Cormorant Garamond"/>
                <a:sym typeface="Cormorant Garamond"/>
              </a:rPr>
              <a:t>Tree Prediction Model</a:t>
            </a:r>
            <a:endParaRPr sz="5000">
              <a:latin typeface="Cormorant Garamond"/>
              <a:ea typeface="Cormorant Garamond"/>
              <a:cs typeface="Cormorant Garamond"/>
              <a:sym typeface="Cormorant Garamond"/>
            </a:endParaRPr>
          </a:p>
        </p:txBody>
      </p:sp>
      <p:pic>
        <p:nvPicPr>
          <p:cNvPr id="231" name="Google Shape;231;g362586464fd_0_110"/>
          <p:cNvPicPr preferRelativeResize="0"/>
          <p:nvPr/>
        </p:nvPicPr>
        <p:blipFill>
          <a:blip r:embed="rId3">
            <a:alphaModFix/>
          </a:blip>
          <a:stretch>
            <a:fillRect/>
          </a:stretch>
        </p:blipFill>
        <p:spPr>
          <a:xfrm>
            <a:off x="4098150" y="2328951"/>
            <a:ext cx="9004551" cy="71196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235" name="Shape 235"/>
        <p:cNvGrpSpPr/>
        <p:nvPr/>
      </p:nvGrpSpPr>
      <p:grpSpPr>
        <a:xfrm>
          <a:off x="0" y="0"/>
          <a:ext cx="0" cy="0"/>
          <a:chOff x="0" y="0"/>
          <a:chExt cx="0" cy="0"/>
        </a:xfrm>
      </p:grpSpPr>
      <p:grpSp>
        <p:nvGrpSpPr>
          <p:cNvPr id="236" name="Google Shape;236;g362586464fd_0_103"/>
          <p:cNvGrpSpPr/>
          <p:nvPr/>
        </p:nvGrpSpPr>
        <p:grpSpPr>
          <a:xfrm>
            <a:off x="16312250" y="1012375"/>
            <a:ext cx="995966" cy="916819"/>
            <a:chOff x="0" y="0"/>
            <a:chExt cx="1206500" cy="1206500"/>
          </a:xfrm>
        </p:grpSpPr>
        <p:sp>
          <p:nvSpPr>
            <p:cNvPr id="237" name="Google Shape;237;g362586464fd_0_103"/>
            <p:cNvSpPr/>
            <p:nvPr/>
          </p:nvSpPr>
          <p:spPr>
            <a:xfrm>
              <a:off x="0" y="0"/>
              <a:ext cx="1206500" cy="120650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38" name="Google Shape;238;g362586464fd_0_103"/>
            <p:cNvSpPr txBox="1"/>
            <p:nvPr/>
          </p:nvSpPr>
          <p:spPr>
            <a:xfrm>
              <a:off x="241518" y="321121"/>
              <a:ext cx="727500" cy="5469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2700">
                  <a:solidFill>
                    <a:srgbClr val="FAFAFA"/>
                  </a:solidFill>
                  <a:latin typeface="Cormorant Garamond"/>
                  <a:ea typeface="Cormorant Garamond"/>
                  <a:cs typeface="Cormorant Garamond"/>
                  <a:sym typeface="Cormorant Garamond"/>
                </a:rPr>
                <a:t>XV</a:t>
              </a:r>
              <a:endParaRPr sz="2500"/>
            </a:p>
          </p:txBody>
        </p:sp>
      </p:grpSp>
      <p:sp>
        <p:nvSpPr>
          <p:cNvPr id="239" name="Google Shape;239;g362586464fd_0_103"/>
          <p:cNvSpPr txBox="1"/>
          <p:nvPr/>
        </p:nvSpPr>
        <p:spPr>
          <a:xfrm>
            <a:off x="1028700" y="1114425"/>
            <a:ext cx="10704600" cy="7695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5000">
                <a:solidFill>
                  <a:schemeClr val="dk1"/>
                </a:solidFill>
                <a:latin typeface="Cormorant Garamond"/>
                <a:ea typeface="Cormorant Garamond"/>
                <a:cs typeface="Cormorant Garamond"/>
                <a:sym typeface="Cormorant Garamond"/>
              </a:rPr>
              <a:t>Bayesian Model</a:t>
            </a:r>
            <a:endParaRPr sz="5000">
              <a:latin typeface="Cormorant Garamond"/>
              <a:ea typeface="Cormorant Garamond"/>
              <a:cs typeface="Cormorant Garamond"/>
              <a:sym typeface="Cormorant Garamond"/>
            </a:endParaRPr>
          </a:p>
        </p:txBody>
      </p:sp>
      <p:pic>
        <p:nvPicPr>
          <p:cNvPr id="240" name="Google Shape;240;g362586464fd_0_103"/>
          <p:cNvPicPr preferRelativeResize="0"/>
          <p:nvPr/>
        </p:nvPicPr>
        <p:blipFill>
          <a:blip r:embed="rId3">
            <a:alphaModFix/>
          </a:blip>
          <a:stretch>
            <a:fillRect/>
          </a:stretch>
        </p:blipFill>
        <p:spPr>
          <a:xfrm>
            <a:off x="4347500" y="2250374"/>
            <a:ext cx="8862975" cy="6759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7E0"/>
        </a:solidFill>
      </p:bgPr>
    </p:bg>
    <p:spTree>
      <p:nvGrpSpPr>
        <p:cNvPr id="244" name="Shape 244"/>
        <p:cNvGrpSpPr/>
        <p:nvPr/>
      </p:nvGrpSpPr>
      <p:grpSpPr>
        <a:xfrm>
          <a:off x="0" y="0"/>
          <a:ext cx="0" cy="0"/>
          <a:chOff x="0" y="0"/>
          <a:chExt cx="0" cy="0"/>
        </a:xfrm>
      </p:grpSpPr>
      <p:grpSp>
        <p:nvGrpSpPr>
          <p:cNvPr id="245" name="Google Shape;245;g362586464fd_0_134"/>
          <p:cNvGrpSpPr/>
          <p:nvPr/>
        </p:nvGrpSpPr>
        <p:grpSpPr>
          <a:xfrm>
            <a:off x="16312250" y="1012375"/>
            <a:ext cx="995966" cy="916819"/>
            <a:chOff x="0" y="0"/>
            <a:chExt cx="1206500" cy="1206500"/>
          </a:xfrm>
        </p:grpSpPr>
        <p:sp>
          <p:nvSpPr>
            <p:cNvPr id="246" name="Google Shape;246;g362586464fd_0_134"/>
            <p:cNvSpPr/>
            <p:nvPr/>
          </p:nvSpPr>
          <p:spPr>
            <a:xfrm>
              <a:off x="0" y="0"/>
              <a:ext cx="1206500" cy="120650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47" name="Google Shape;247;g362586464fd_0_134"/>
            <p:cNvSpPr txBox="1"/>
            <p:nvPr/>
          </p:nvSpPr>
          <p:spPr>
            <a:xfrm>
              <a:off x="241518" y="321121"/>
              <a:ext cx="727500" cy="5469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2700">
                  <a:solidFill>
                    <a:srgbClr val="FAFAFA"/>
                  </a:solidFill>
                  <a:latin typeface="Cormorant Garamond"/>
                  <a:ea typeface="Cormorant Garamond"/>
                  <a:cs typeface="Cormorant Garamond"/>
                  <a:sym typeface="Cormorant Garamond"/>
                </a:rPr>
                <a:t>XVI</a:t>
              </a:r>
              <a:endParaRPr sz="2500"/>
            </a:p>
          </p:txBody>
        </p:sp>
      </p:grpSp>
      <p:sp>
        <p:nvSpPr>
          <p:cNvPr id="248" name="Google Shape;248;g362586464fd_0_134"/>
          <p:cNvSpPr txBox="1"/>
          <p:nvPr/>
        </p:nvSpPr>
        <p:spPr>
          <a:xfrm>
            <a:off x="1028700" y="1114425"/>
            <a:ext cx="10704600" cy="7695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5000">
                <a:solidFill>
                  <a:schemeClr val="dk1"/>
                </a:solidFill>
                <a:latin typeface="Cormorant Garamond"/>
                <a:ea typeface="Cormorant Garamond"/>
                <a:cs typeface="Cormorant Garamond"/>
                <a:sym typeface="Cormorant Garamond"/>
              </a:rPr>
              <a:t>What we learned?</a:t>
            </a:r>
            <a:endParaRPr sz="5000">
              <a:latin typeface="Cormorant Garamond"/>
              <a:ea typeface="Cormorant Garamond"/>
              <a:cs typeface="Cormorant Garamond"/>
              <a:sym typeface="Cormorant Garamond"/>
            </a:endParaRPr>
          </a:p>
        </p:txBody>
      </p:sp>
      <p:sp>
        <p:nvSpPr>
          <p:cNvPr id="249" name="Google Shape;249;g362586464fd_0_134"/>
          <p:cNvSpPr txBox="1"/>
          <p:nvPr/>
        </p:nvSpPr>
        <p:spPr>
          <a:xfrm>
            <a:off x="1028700" y="2080475"/>
            <a:ext cx="16717200" cy="7111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Clr>
                <a:schemeClr val="dk1"/>
              </a:buClr>
              <a:buSzPts val="1100"/>
              <a:buFont typeface="Arial"/>
              <a:buNone/>
            </a:pPr>
            <a:r>
              <a:rPr b="1" lang="en-US" sz="2500">
                <a:latin typeface="Cormorant Garamond"/>
                <a:ea typeface="Cormorant Garamond"/>
                <a:cs typeface="Cormorant Garamond"/>
                <a:sym typeface="Cormorant Garamond"/>
              </a:rPr>
              <a:t>🔍 Signal Detection Theory (SDT) adds depth</a:t>
            </a:r>
            <a:endParaRPr b="1" sz="2500">
              <a:latin typeface="Cormorant Garamond"/>
              <a:ea typeface="Cormorant Garamond"/>
              <a:cs typeface="Cormorant Garamond"/>
              <a:sym typeface="Cormorant Garamond"/>
            </a:endParaRPr>
          </a:p>
          <a:p>
            <a:pPr indent="-298450" lvl="0" marL="457200" rtl="0" algn="just">
              <a:lnSpc>
                <a:spcPct val="115000"/>
              </a:lnSpc>
              <a:spcBef>
                <a:spcPts val="1200"/>
              </a:spcBef>
              <a:spcAft>
                <a:spcPts val="0"/>
              </a:spcAft>
              <a:buClr>
                <a:schemeClr val="dk1"/>
              </a:buClr>
              <a:buSzPts val="1100"/>
              <a:buChar char="●"/>
            </a:pPr>
            <a:r>
              <a:rPr lang="en-US" sz="2500">
                <a:latin typeface="Cormorant Garamond"/>
                <a:ea typeface="Cormorant Garamond"/>
                <a:cs typeface="Cormorant Garamond"/>
                <a:sym typeface="Cormorant Garamond"/>
              </a:rPr>
              <a:t>Goes beyond traditional accuracy by distinguishing between sensitivity (true positives) and specificity (false alarms).</a:t>
            </a:r>
            <a:endParaRPr sz="2500">
              <a:latin typeface="Cormorant Garamond"/>
              <a:ea typeface="Cormorant Garamond"/>
              <a:cs typeface="Cormorant Garamond"/>
              <a:sym typeface="Cormorant Garamond"/>
            </a:endParaRPr>
          </a:p>
          <a:p>
            <a:pPr indent="-298450" lvl="0" marL="457200" rtl="0" algn="just">
              <a:lnSpc>
                <a:spcPct val="115000"/>
              </a:lnSpc>
              <a:spcBef>
                <a:spcPts val="0"/>
              </a:spcBef>
              <a:spcAft>
                <a:spcPts val="0"/>
              </a:spcAft>
              <a:buClr>
                <a:schemeClr val="dk1"/>
              </a:buClr>
              <a:buSzPts val="1100"/>
              <a:buChar char="●"/>
            </a:pPr>
            <a:r>
              <a:rPr lang="en-US" sz="2500">
                <a:latin typeface="Cormorant Garamond"/>
                <a:ea typeface="Cormorant Garamond"/>
                <a:cs typeface="Cormorant Garamond"/>
                <a:sym typeface="Cormorant Garamond"/>
              </a:rPr>
              <a:t>Provides a more interpretable framework for evaluating legal AI models.</a:t>
            </a:r>
            <a:endParaRPr b="1" sz="2500">
              <a:latin typeface="Cormorant Garamond"/>
              <a:ea typeface="Cormorant Garamond"/>
              <a:cs typeface="Cormorant Garamond"/>
              <a:sym typeface="Cormorant Garamond"/>
            </a:endParaRPr>
          </a:p>
          <a:p>
            <a:pPr indent="0" lvl="0" marL="0" rtl="0" algn="just">
              <a:lnSpc>
                <a:spcPct val="115000"/>
              </a:lnSpc>
              <a:spcBef>
                <a:spcPts val="1200"/>
              </a:spcBef>
              <a:spcAft>
                <a:spcPts val="0"/>
              </a:spcAft>
              <a:buClr>
                <a:schemeClr val="dk1"/>
              </a:buClr>
              <a:buSzPts val="1100"/>
              <a:buFont typeface="Arial"/>
              <a:buNone/>
            </a:pPr>
            <a:r>
              <a:rPr b="1" lang="en-US" sz="2500">
                <a:latin typeface="Cormorant Garamond"/>
                <a:ea typeface="Cormorant Garamond"/>
                <a:cs typeface="Cormorant Garamond"/>
                <a:sym typeface="Cormorant Garamond"/>
              </a:rPr>
              <a:t>⚖️ Legal context matters</a:t>
            </a:r>
            <a:endParaRPr b="1" sz="2500">
              <a:latin typeface="Cormorant Garamond"/>
              <a:ea typeface="Cormorant Garamond"/>
              <a:cs typeface="Cormorant Garamond"/>
              <a:sym typeface="Cormorant Garamond"/>
            </a:endParaRPr>
          </a:p>
          <a:p>
            <a:pPr indent="-298450" lvl="0" marL="457200" rtl="0" algn="just">
              <a:lnSpc>
                <a:spcPct val="115000"/>
              </a:lnSpc>
              <a:spcBef>
                <a:spcPts val="1200"/>
              </a:spcBef>
              <a:spcAft>
                <a:spcPts val="0"/>
              </a:spcAft>
              <a:buClr>
                <a:schemeClr val="dk1"/>
              </a:buClr>
              <a:buSzPts val="1100"/>
              <a:buChar char="●"/>
            </a:pPr>
            <a:r>
              <a:rPr lang="en-US" sz="2500">
                <a:latin typeface="Cormorant Garamond"/>
                <a:ea typeface="Cormorant Garamond"/>
                <a:cs typeface="Cormorant Garamond"/>
                <a:sym typeface="Cormorant Garamond"/>
              </a:rPr>
              <a:t>False negatives (missed violations) carry serious ethical and human rights implications.</a:t>
            </a:r>
            <a:endParaRPr sz="2500">
              <a:latin typeface="Cormorant Garamond"/>
              <a:ea typeface="Cormorant Garamond"/>
              <a:cs typeface="Cormorant Garamond"/>
              <a:sym typeface="Cormorant Garamond"/>
            </a:endParaRPr>
          </a:p>
          <a:p>
            <a:pPr indent="-298450" lvl="0" marL="457200" rtl="0" algn="just">
              <a:lnSpc>
                <a:spcPct val="115000"/>
              </a:lnSpc>
              <a:spcBef>
                <a:spcPts val="0"/>
              </a:spcBef>
              <a:spcAft>
                <a:spcPts val="0"/>
              </a:spcAft>
              <a:buClr>
                <a:schemeClr val="dk1"/>
              </a:buClr>
              <a:buSzPts val="1100"/>
              <a:buChar char="●"/>
            </a:pPr>
            <a:r>
              <a:rPr lang="en-US" sz="2500">
                <a:latin typeface="Cormorant Garamond"/>
                <a:ea typeface="Cormorant Garamond"/>
                <a:cs typeface="Cormorant Garamond"/>
                <a:sym typeface="Cormorant Garamond"/>
              </a:rPr>
              <a:t>Evaluations must consider the real-world impact of model decisions in judicial settings.</a:t>
            </a:r>
            <a:endParaRPr sz="2500">
              <a:latin typeface="Cormorant Garamond"/>
              <a:ea typeface="Cormorant Garamond"/>
              <a:cs typeface="Cormorant Garamond"/>
              <a:sym typeface="Cormorant Garamond"/>
            </a:endParaRPr>
          </a:p>
          <a:p>
            <a:pPr indent="0" lvl="0" marL="0" rtl="0" algn="just">
              <a:lnSpc>
                <a:spcPct val="115000"/>
              </a:lnSpc>
              <a:spcBef>
                <a:spcPts val="1200"/>
              </a:spcBef>
              <a:spcAft>
                <a:spcPts val="0"/>
              </a:spcAft>
              <a:buClr>
                <a:schemeClr val="dk1"/>
              </a:buClr>
              <a:buSzPts val="1100"/>
              <a:buFont typeface="Arial"/>
              <a:buNone/>
            </a:pPr>
            <a:r>
              <a:rPr lang="en-US" sz="2500">
                <a:latin typeface="Cormorant Garamond"/>
                <a:ea typeface="Cormorant Garamond"/>
                <a:cs typeface="Cormorant Garamond"/>
                <a:sym typeface="Cormorant Garamond"/>
              </a:rPr>
              <a:t>📈</a:t>
            </a:r>
            <a:r>
              <a:rPr b="1" lang="en-US" sz="2500">
                <a:latin typeface="Cormorant Garamond"/>
                <a:ea typeface="Cormorant Garamond"/>
                <a:cs typeface="Cormorant Garamond"/>
                <a:sym typeface="Cormorant Garamond"/>
              </a:rPr>
              <a:t> Model performance varies</a:t>
            </a:r>
            <a:endParaRPr b="1" sz="2500">
              <a:latin typeface="Cormorant Garamond"/>
              <a:ea typeface="Cormorant Garamond"/>
              <a:cs typeface="Cormorant Garamond"/>
              <a:sym typeface="Cormorant Garamond"/>
            </a:endParaRPr>
          </a:p>
          <a:p>
            <a:pPr indent="-298450" lvl="0" marL="457200" rtl="0" algn="just">
              <a:lnSpc>
                <a:spcPct val="115000"/>
              </a:lnSpc>
              <a:spcBef>
                <a:spcPts val="1200"/>
              </a:spcBef>
              <a:spcAft>
                <a:spcPts val="0"/>
              </a:spcAft>
              <a:buClr>
                <a:schemeClr val="dk1"/>
              </a:buClr>
              <a:buSzPts val="1100"/>
              <a:buChar char="●"/>
            </a:pPr>
            <a:r>
              <a:rPr lang="en-US" sz="2500">
                <a:latin typeface="Cormorant Garamond"/>
                <a:ea typeface="Cormorant Garamond"/>
                <a:cs typeface="Cormorant Garamond"/>
                <a:sym typeface="Cormorant Garamond"/>
              </a:rPr>
              <a:t>No single model performs perfectly across all cases, especially high-importance ones.</a:t>
            </a:r>
            <a:endParaRPr sz="2500">
              <a:latin typeface="Cormorant Garamond"/>
              <a:ea typeface="Cormorant Garamond"/>
              <a:cs typeface="Cormorant Garamond"/>
              <a:sym typeface="Cormorant Garamond"/>
            </a:endParaRPr>
          </a:p>
          <a:p>
            <a:pPr indent="-298450" lvl="0" marL="457200" rtl="0" algn="just">
              <a:lnSpc>
                <a:spcPct val="115000"/>
              </a:lnSpc>
              <a:spcBef>
                <a:spcPts val="0"/>
              </a:spcBef>
              <a:spcAft>
                <a:spcPts val="0"/>
              </a:spcAft>
              <a:buClr>
                <a:schemeClr val="dk1"/>
              </a:buClr>
              <a:buSzPts val="1100"/>
              <a:buChar char="●"/>
            </a:pPr>
            <a:r>
              <a:rPr lang="en-US" sz="2500">
                <a:latin typeface="Cormorant Garamond"/>
                <a:ea typeface="Cormorant Garamond"/>
                <a:cs typeface="Cormorant Garamond"/>
                <a:sym typeface="Cormorant Garamond"/>
              </a:rPr>
              <a:t>The “attorney_prediction” model highlights a bias toward overprediction — useful for comparison but not practical.</a:t>
            </a:r>
            <a:endParaRPr sz="2500">
              <a:latin typeface="Cormorant Garamond"/>
              <a:ea typeface="Cormorant Garamond"/>
              <a:cs typeface="Cormorant Garamond"/>
              <a:sym typeface="Cormorant Garamond"/>
            </a:endParaRPr>
          </a:p>
          <a:p>
            <a:pPr indent="0" lvl="0" marL="0" rtl="0" algn="just">
              <a:lnSpc>
                <a:spcPct val="115000"/>
              </a:lnSpc>
              <a:spcBef>
                <a:spcPts val="1200"/>
              </a:spcBef>
              <a:spcAft>
                <a:spcPts val="0"/>
              </a:spcAft>
              <a:buClr>
                <a:schemeClr val="dk1"/>
              </a:buClr>
              <a:buSzPts val="1100"/>
              <a:buFont typeface="Arial"/>
              <a:buNone/>
            </a:pPr>
            <a:r>
              <a:rPr b="1" lang="en-US" sz="2500">
                <a:latin typeface="Cormorant Garamond"/>
                <a:ea typeface="Cormorant Garamond"/>
                <a:cs typeface="Cormorant Garamond"/>
                <a:sym typeface="Cormorant Garamond"/>
              </a:rPr>
              <a:t>🧠 Implications for AI in justice</a:t>
            </a:r>
            <a:endParaRPr b="1" sz="2500">
              <a:latin typeface="Cormorant Garamond"/>
              <a:ea typeface="Cormorant Garamond"/>
              <a:cs typeface="Cormorant Garamond"/>
              <a:sym typeface="Cormorant Garamond"/>
            </a:endParaRPr>
          </a:p>
          <a:p>
            <a:pPr indent="-298450" lvl="0" marL="457200" rtl="0" algn="just">
              <a:lnSpc>
                <a:spcPct val="115000"/>
              </a:lnSpc>
              <a:spcBef>
                <a:spcPts val="1200"/>
              </a:spcBef>
              <a:spcAft>
                <a:spcPts val="0"/>
              </a:spcAft>
              <a:buClr>
                <a:schemeClr val="dk1"/>
              </a:buClr>
              <a:buSzPts val="1100"/>
              <a:buChar char="●"/>
            </a:pPr>
            <a:r>
              <a:rPr lang="en-US" sz="2500">
                <a:latin typeface="Cormorant Garamond"/>
                <a:ea typeface="Cormorant Garamond"/>
                <a:cs typeface="Cormorant Garamond"/>
                <a:sym typeface="Cormorant Garamond"/>
              </a:rPr>
              <a:t>SDT helps identify where AI models may mislead or reinforce bias.</a:t>
            </a:r>
            <a:endParaRPr sz="2500">
              <a:latin typeface="Cormorant Garamond"/>
              <a:ea typeface="Cormorant Garamond"/>
              <a:cs typeface="Cormorant Garamond"/>
              <a:sym typeface="Cormorant Garamond"/>
            </a:endParaRPr>
          </a:p>
          <a:p>
            <a:pPr indent="-298450" lvl="0" marL="457200" rtl="0" algn="just">
              <a:lnSpc>
                <a:spcPct val="115000"/>
              </a:lnSpc>
              <a:spcBef>
                <a:spcPts val="0"/>
              </a:spcBef>
              <a:spcAft>
                <a:spcPts val="0"/>
              </a:spcAft>
              <a:buClr>
                <a:schemeClr val="dk1"/>
              </a:buClr>
              <a:buSzPts val="1100"/>
              <a:buChar char="●"/>
            </a:pPr>
            <a:r>
              <a:rPr lang="en-US" sz="2500">
                <a:latin typeface="Cormorant Garamond"/>
                <a:ea typeface="Cormorant Garamond"/>
                <a:cs typeface="Cormorant Garamond"/>
                <a:sym typeface="Cormorant Garamond"/>
              </a:rPr>
              <a:t>Offers tools for building more transparent and accountable AI for legal triage and decision support.</a:t>
            </a:r>
            <a:endParaRPr sz="2500">
              <a:latin typeface="Cormorant Garamond"/>
              <a:ea typeface="Cormorant Garamond"/>
              <a:cs typeface="Cormorant Garamond"/>
              <a:sym typeface="Cormorant Garamond"/>
            </a:endParaRPr>
          </a:p>
          <a:p>
            <a:pPr indent="0" lvl="0" marL="0" rtl="0" algn="just">
              <a:spcBef>
                <a:spcPts val="1200"/>
              </a:spcBef>
              <a:spcAft>
                <a:spcPts val="0"/>
              </a:spcAft>
              <a:buNone/>
            </a:pPr>
            <a:r>
              <a:t/>
            </a:r>
            <a:endParaRPr sz="2500">
              <a:latin typeface="Cormorant Garamond"/>
              <a:ea typeface="Cormorant Garamond"/>
              <a:cs typeface="Cormorant Garamond"/>
              <a:sym typeface="Cormorant 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253" name="Shape 253"/>
        <p:cNvGrpSpPr/>
        <p:nvPr/>
      </p:nvGrpSpPr>
      <p:grpSpPr>
        <a:xfrm>
          <a:off x="0" y="0"/>
          <a:ext cx="0" cy="0"/>
          <a:chOff x="0" y="0"/>
          <a:chExt cx="0" cy="0"/>
        </a:xfrm>
      </p:grpSpPr>
      <p:grpSp>
        <p:nvGrpSpPr>
          <p:cNvPr id="254" name="Google Shape;254;p13"/>
          <p:cNvGrpSpPr/>
          <p:nvPr/>
        </p:nvGrpSpPr>
        <p:grpSpPr>
          <a:xfrm>
            <a:off x="742950" y="1028700"/>
            <a:ext cx="1007226" cy="1007226"/>
            <a:chOff x="0" y="0"/>
            <a:chExt cx="1342968" cy="1342968"/>
          </a:xfrm>
        </p:grpSpPr>
        <p:sp>
          <p:nvSpPr>
            <p:cNvPr id="255" name="Google Shape;255;p13"/>
            <p:cNvSpPr/>
            <p:nvPr/>
          </p:nvSpPr>
          <p:spPr>
            <a:xfrm>
              <a:off x="0" y="0"/>
              <a:ext cx="1342968" cy="1342968"/>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txBox="1"/>
            <p:nvPr/>
          </p:nvSpPr>
          <p:spPr>
            <a:xfrm>
              <a:off x="186956" y="387318"/>
              <a:ext cx="969055" cy="588864"/>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US" sz="3000" u="none" cap="none" strike="noStrike">
                  <a:solidFill>
                    <a:srgbClr val="FAFAFA"/>
                  </a:solidFill>
                  <a:latin typeface="Cormorant Garamond"/>
                  <a:ea typeface="Cormorant Garamond"/>
                  <a:cs typeface="Cormorant Garamond"/>
                  <a:sym typeface="Cormorant Garamond"/>
                </a:rPr>
                <a:t>XIII</a:t>
              </a:r>
              <a:endParaRPr/>
            </a:p>
          </p:txBody>
        </p:sp>
      </p:grpSp>
      <p:sp>
        <p:nvSpPr>
          <p:cNvPr id="257" name="Google Shape;257;p13"/>
          <p:cNvSpPr/>
          <p:nvPr/>
        </p:nvSpPr>
        <p:spPr>
          <a:xfrm>
            <a:off x="3313159" y="1028700"/>
            <a:ext cx="4892208" cy="8229600"/>
          </a:xfrm>
          <a:custGeom>
            <a:rect b="b" l="l" r="r" t="t"/>
            <a:pathLst>
              <a:path extrusionOk="0" h="8229600" w="4892208">
                <a:moveTo>
                  <a:pt x="0" y="0"/>
                </a:moveTo>
                <a:lnTo>
                  <a:pt x="4892209" y="0"/>
                </a:lnTo>
                <a:lnTo>
                  <a:pt x="4892209" y="8229600"/>
                </a:lnTo>
                <a:lnTo>
                  <a:pt x="0" y="8229600"/>
                </a:lnTo>
                <a:lnTo>
                  <a:pt x="0" y="0"/>
                </a:lnTo>
                <a:close/>
              </a:path>
            </a:pathLst>
          </a:custGeom>
          <a:blipFill rotWithShape="1">
            <a:blip r:embed="rId3">
              <a:alphaModFix/>
            </a:blip>
            <a:stretch>
              <a:fillRect b="0" l="-45388" r="-90149" t="0"/>
            </a:stretch>
          </a:blipFill>
          <a:ln>
            <a:noFill/>
          </a:ln>
        </p:spPr>
      </p:sp>
      <p:grpSp>
        <p:nvGrpSpPr>
          <p:cNvPr id="258" name="Google Shape;258;p13"/>
          <p:cNvGrpSpPr/>
          <p:nvPr/>
        </p:nvGrpSpPr>
        <p:grpSpPr>
          <a:xfrm>
            <a:off x="9621676" y="3490484"/>
            <a:ext cx="7345350" cy="5757068"/>
            <a:chOff x="0" y="590185"/>
            <a:chExt cx="9793800" cy="7676091"/>
          </a:xfrm>
        </p:grpSpPr>
        <p:sp>
          <p:nvSpPr>
            <p:cNvPr id="259" name="Google Shape;259;p13"/>
            <p:cNvSpPr/>
            <p:nvPr/>
          </p:nvSpPr>
          <p:spPr>
            <a:xfrm>
              <a:off x="0" y="4103297"/>
              <a:ext cx="9793687" cy="38266"/>
            </a:xfrm>
            <a:prstGeom prst="rect">
              <a:avLst/>
            </a:prstGeom>
            <a:solidFill>
              <a:srgbClr val="CDA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txBox="1"/>
            <p:nvPr/>
          </p:nvSpPr>
          <p:spPr>
            <a:xfrm>
              <a:off x="0" y="590185"/>
              <a:ext cx="9793800" cy="2579400"/>
            </a:xfrm>
            <a:prstGeom prst="rect">
              <a:avLst/>
            </a:prstGeom>
            <a:noFill/>
            <a:ln>
              <a:noFill/>
            </a:ln>
          </p:spPr>
          <p:txBody>
            <a:bodyPr anchorCtr="0" anchor="t" bIns="0" lIns="0" spcFirstLastPara="1" rIns="0" wrap="square" tIns="0">
              <a:spAutoFit/>
            </a:bodyPr>
            <a:lstStyle/>
            <a:p>
              <a:pPr indent="0" lvl="0" marL="0" marR="0" rtl="0" algn="l">
                <a:lnSpc>
                  <a:spcPct val="110009"/>
                </a:lnSpc>
                <a:spcBef>
                  <a:spcPts val="0"/>
                </a:spcBef>
                <a:spcAft>
                  <a:spcPts val="0"/>
                </a:spcAft>
                <a:buNone/>
              </a:pPr>
              <a:r>
                <a:rPr b="1" lang="en-US" sz="12568">
                  <a:solidFill>
                    <a:srgbClr val="1A1B18"/>
                  </a:solidFill>
                  <a:latin typeface="Cormorant Garamond"/>
                  <a:ea typeface="Cormorant Garamond"/>
                  <a:cs typeface="Cormorant Garamond"/>
                  <a:sym typeface="Cormorant Garamond"/>
                </a:rPr>
                <a:t>Thank you!</a:t>
              </a:r>
              <a:endParaRPr sz="11368"/>
            </a:p>
          </p:txBody>
        </p:sp>
        <p:sp>
          <p:nvSpPr>
            <p:cNvPr id="261" name="Google Shape;261;p13"/>
            <p:cNvSpPr txBox="1"/>
            <p:nvPr/>
          </p:nvSpPr>
          <p:spPr>
            <a:xfrm>
              <a:off x="0" y="4546576"/>
              <a:ext cx="9793800" cy="3719700"/>
            </a:xfrm>
            <a:prstGeom prst="rect">
              <a:avLst/>
            </a:prstGeom>
            <a:noFill/>
            <a:ln>
              <a:noFill/>
            </a:ln>
          </p:spPr>
          <p:txBody>
            <a:bodyPr anchorCtr="0" anchor="t" bIns="0" lIns="0" spcFirstLastPara="1" rIns="0" wrap="square" tIns="0">
              <a:spAutoFit/>
            </a:bodyPr>
            <a:lstStyle/>
            <a:p>
              <a:pPr indent="0" lvl="0" marL="0" marR="0" rtl="0" algn="just">
                <a:lnSpc>
                  <a:spcPct val="125000"/>
                </a:lnSpc>
                <a:spcBef>
                  <a:spcPts val="0"/>
                </a:spcBef>
                <a:spcAft>
                  <a:spcPts val="0"/>
                </a:spcAft>
                <a:buNone/>
              </a:pPr>
              <a:r>
                <a:rPr b="1" lang="en-US" sz="2500">
                  <a:solidFill>
                    <a:srgbClr val="1A1B18"/>
                  </a:solidFill>
                  <a:latin typeface="Cormorant Garamond"/>
                  <a:ea typeface="Cormorant Garamond"/>
                  <a:cs typeface="Cormorant Garamond"/>
                  <a:sym typeface="Cormorant Garamond"/>
                </a:rPr>
                <a:t>Team: </a:t>
              </a:r>
              <a:endParaRPr b="1" sz="2500">
                <a:solidFill>
                  <a:srgbClr val="1A1B18"/>
                </a:solidFill>
                <a:latin typeface="Cormorant Garamond"/>
                <a:ea typeface="Cormorant Garamond"/>
                <a:cs typeface="Cormorant Garamond"/>
                <a:sym typeface="Cormorant Garamond"/>
              </a:endParaRPr>
            </a:p>
            <a:p>
              <a:pPr indent="0" lvl="0" marL="0" marR="0" rtl="0" algn="just">
                <a:lnSpc>
                  <a:spcPct val="125000"/>
                </a:lnSpc>
                <a:spcBef>
                  <a:spcPts val="0"/>
                </a:spcBef>
                <a:spcAft>
                  <a:spcPts val="0"/>
                </a:spcAft>
                <a:buNone/>
              </a:pPr>
              <a:r>
                <a:rPr b="1" lang="en-US" sz="2500">
                  <a:solidFill>
                    <a:srgbClr val="1A1B18"/>
                  </a:solidFill>
                  <a:latin typeface="Cormorant Garamond"/>
                  <a:ea typeface="Cormorant Garamond"/>
                  <a:cs typeface="Cormorant Garamond"/>
                  <a:sym typeface="Cormorant Garamond"/>
                </a:rPr>
                <a:t>Ugne Kundrotiene, Aleksandra Kowalik, </a:t>
              </a:r>
              <a:r>
                <a:rPr b="1" lang="en-US" sz="2500">
                  <a:solidFill>
                    <a:srgbClr val="1A1B18"/>
                  </a:solidFill>
                  <a:latin typeface="Cormorant Garamond"/>
                  <a:ea typeface="Cormorant Garamond"/>
                  <a:cs typeface="Cormorant Garamond"/>
                  <a:sym typeface="Cormorant Garamond"/>
                </a:rPr>
                <a:t> Kaja Heckert, Monika Stanisławska, </a:t>
              </a:r>
              <a:r>
                <a:rPr b="1" lang="en-US" sz="2500">
                  <a:solidFill>
                    <a:srgbClr val="1A1B18"/>
                  </a:solidFill>
                  <a:latin typeface="Cormorant Garamond"/>
                  <a:ea typeface="Cormorant Garamond"/>
                  <a:cs typeface="Cormorant Garamond"/>
                  <a:sym typeface="Cormorant Garamond"/>
                </a:rPr>
                <a:t>Audrey Nury, Michalina Marcia</a:t>
              </a:r>
              <a:endParaRPr b="1" sz="2500">
                <a:solidFill>
                  <a:srgbClr val="1A1B18"/>
                </a:solidFill>
                <a:latin typeface="Cormorant Garamond"/>
                <a:ea typeface="Cormorant Garamond"/>
                <a:cs typeface="Cormorant Garamond"/>
                <a:sym typeface="Cormorant Garamond"/>
              </a:endParaRPr>
            </a:p>
            <a:p>
              <a:pPr indent="0" lvl="0" marL="0" marR="0" rtl="0" algn="just">
                <a:lnSpc>
                  <a:spcPct val="125000"/>
                </a:lnSpc>
                <a:spcBef>
                  <a:spcPts val="0"/>
                </a:spcBef>
                <a:spcAft>
                  <a:spcPts val="0"/>
                </a:spcAft>
                <a:buNone/>
              </a:pPr>
              <a:r>
                <a:t/>
              </a:r>
              <a:endParaRPr b="1" sz="2500">
                <a:solidFill>
                  <a:srgbClr val="1A1B18"/>
                </a:solidFill>
                <a:latin typeface="Cormorant Garamond"/>
                <a:ea typeface="Cormorant Garamond"/>
                <a:cs typeface="Cormorant Garamond"/>
                <a:sym typeface="Cormorant Garamond"/>
              </a:endParaRPr>
            </a:p>
            <a:p>
              <a:pPr indent="0" lvl="0" marL="0" marR="0" rtl="0" algn="just">
                <a:lnSpc>
                  <a:spcPct val="125000"/>
                </a:lnSpc>
                <a:spcBef>
                  <a:spcPts val="0"/>
                </a:spcBef>
                <a:spcAft>
                  <a:spcPts val="0"/>
                </a:spcAft>
                <a:buNone/>
              </a:pPr>
              <a:r>
                <a:rPr b="1" lang="en-US" sz="2500">
                  <a:solidFill>
                    <a:srgbClr val="1A1B18"/>
                  </a:solidFill>
                  <a:latin typeface="Cormorant Garamond"/>
                  <a:ea typeface="Cormorant Garamond"/>
                  <a:cs typeface="Cormorant Garamond"/>
                  <a:sym typeface="Cormorant Garamond"/>
                </a:rPr>
                <a:t>Team guide: Mikołaj Wieczór</a:t>
              </a:r>
              <a:endParaRPr b="1" sz="2500">
                <a:solidFill>
                  <a:srgbClr val="1A1B18"/>
                </a:solidFill>
                <a:latin typeface="Cormorant Garamond"/>
                <a:ea typeface="Cormorant Garamond"/>
                <a:cs typeface="Cormorant Garamond"/>
                <a:sym typeface="Cormorant Garamond"/>
              </a:endParaRPr>
            </a:p>
            <a:p>
              <a:pPr indent="0" lvl="0" marL="0" marR="0" rtl="0" algn="l">
                <a:lnSpc>
                  <a:spcPct val="125000"/>
                </a:lnSpc>
                <a:spcBef>
                  <a:spcPts val="0"/>
                </a:spcBef>
                <a:spcAft>
                  <a:spcPts val="0"/>
                </a:spcAft>
                <a:buNone/>
              </a:pPr>
              <a:r>
                <a:t/>
              </a:r>
              <a:endParaRPr b="1" sz="2500">
                <a:solidFill>
                  <a:srgbClr val="1A1B18"/>
                </a:solidFill>
                <a:latin typeface="Cormorant Garamond"/>
                <a:ea typeface="Cormorant Garamond"/>
                <a:cs typeface="Cormorant Garamond"/>
                <a:sym typeface="Cormorant Garamond"/>
              </a:endParaRPr>
            </a:p>
          </p:txBody>
        </p:sp>
      </p:grpSp>
      <p:grpSp>
        <p:nvGrpSpPr>
          <p:cNvPr id="262" name="Google Shape;262;p13"/>
          <p:cNvGrpSpPr/>
          <p:nvPr/>
        </p:nvGrpSpPr>
        <p:grpSpPr>
          <a:xfrm>
            <a:off x="816425" y="9535689"/>
            <a:ext cx="16230700" cy="455410"/>
            <a:chOff x="0" y="0"/>
            <a:chExt cx="21640933" cy="607214"/>
          </a:xfrm>
        </p:grpSpPr>
        <p:sp>
          <p:nvSpPr>
            <p:cNvPr id="263" name="Google Shape;263;p13"/>
            <p:cNvSpPr/>
            <p:nvPr/>
          </p:nvSpPr>
          <p:spPr>
            <a:xfrm>
              <a:off x="0" y="0"/>
              <a:ext cx="21640800" cy="41400"/>
            </a:xfrm>
            <a:prstGeom prst="rect">
              <a:avLst/>
            </a:prstGeom>
            <a:solidFill>
              <a:srgbClr val="CDA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txBox="1"/>
            <p:nvPr/>
          </p:nvSpPr>
          <p:spPr>
            <a:xfrm>
              <a:off x="0" y="319814"/>
              <a:ext cx="13063200" cy="287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a:t>Poznań, 20.06.2025 </a:t>
              </a:r>
              <a:endParaRPr/>
            </a:p>
          </p:txBody>
        </p:sp>
        <p:sp>
          <p:nvSpPr>
            <p:cNvPr id="265" name="Google Shape;265;p13"/>
            <p:cNvSpPr txBox="1"/>
            <p:nvPr/>
          </p:nvSpPr>
          <p:spPr>
            <a:xfrm>
              <a:off x="15852433" y="125978"/>
              <a:ext cx="5788500" cy="307500"/>
            </a:xfrm>
            <a:prstGeom prst="rect">
              <a:avLst/>
            </a:prstGeom>
            <a:noFill/>
            <a:ln>
              <a:noFill/>
            </a:ln>
          </p:spPr>
          <p:txBody>
            <a:bodyPr anchorCtr="0" anchor="t" bIns="0" lIns="0" spcFirstLastPara="1" rIns="0" wrap="square" tIns="0">
              <a:spAutoFit/>
            </a:bodyPr>
            <a:lstStyle/>
            <a:p>
              <a:pPr indent="0" lvl="0" marL="0" marR="0" rtl="0" algn="r">
                <a:lnSpc>
                  <a:spcPct val="140026"/>
                </a:lnSpc>
                <a:spcBef>
                  <a:spcPts val="0"/>
                </a:spcBef>
                <a:spcAft>
                  <a:spcPts val="0"/>
                </a:spcAft>
                <a:buNone/>
              </a:pPr>
              <a:r>
                <a:rPr lang="en-US" sz="1499">
                  <a:solidFill>
                    <a:srgbClr val="1A1B18"/>
                  </a:solidFill>
                  <a:latin typeface="Overpass Light"/>
                  <a:ea typeface="Overpass Light"/>
                  <a:cs typeface="Overpass Light"/>
                  <a:sym typeface="Overpass Light"/>
                </a:rPr>
                <a:t>SICSS-AMU/Law</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96" name="Shape 96"/>
        <p:cNvGrpSpPr/>
        <p:nvPr/>
      </p:nvGrpSpPr>
      <p:grpSpPr>
        <a:xfrm>
          <a:off x="0" y="0"/>
          <a:ext cx="0" cy="0"/>
          <a:chOff x="0" y="0"/>
          <a:chExt cx="0" cy="0"/>
        </a:xfrm>
      </p:grpSpPr>
      <p:sp>
        <p:nvSpPr>
          <p:cNvPr id="97" name="Google Shape;97;p2"/>
          <p:cNvSpPr/>
          <p:nvPr/>
        </p:nvSpPr>
        <p:spPr>
          <a:xfrm>
            <a:off x="2137300" y="1028700"/>
            <a:ext cx="28575" cy="8229600"/>
          </a:xfrm>
          <a:prstGeom prst="rect">
            <a:avLst/>
          </a:prstGeom>
          <a:solidFill>
            <a:srgbClr val="CDA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txBox="1"/>
          <p:nvPr/>
        </p:nvSpPr>
        <p:spPr>
          <a:xfrm>
            <a:off x="3036139" y="1114425"/>
            <a:ext cx="6972300" cy="14622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9500">
                <a:solidFill>
                  <a:srgbClr val="1A1B18"/>
                </a:solidFill>
                <a:latin typeface="Cormorant Garamond"/>
                <a:ea typeface="Cormorant Garamond"/>
                <a:cs typeface="Cormorant Garamond"/>
                <a:sym typeface="Cormorant Garamond"/>
              </a:rPr>
              <a:t>Introduction</a:t>
            </a:r>
            <a:endParaRPr/>
          </a:p>
        </p:txBody>
      </p:sp>
      <p:sp>
        <p:nvSpPr>
          <p:cNvPr id="99" name="Google Shape;99;p2"/>
          <p:cNvSpPr txBox="1"/>
          <p:nvPr/>
        </p:nvSpPr>
        <p:spPr>
          <a:xfrm>
            <a:off x="2137300" y="2967200"/>
            <a:ext cx="11153100" cy="41961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US" sz="2900">
                <a:solidFill>
                  <a:srgbClr val="424242"/>
                </a:solidFill>
                <a:highlight>
                  <a:srgbClr val="FAFAFA"/>
                </a:highlight>
                <a:latin typeface="Cormorant Garamond"/>
                <a:ea typeface="Cormorant Garamond"/>
                <a:cs typeface="Cormorant Garamond"/>
                <a:sym typeface="Cormorant Garamond"/>
              </a:rPr>
              <a:t>This study explores the use of Signal Detection Theory (SDT) as a framework for assessing the performance of predictive models in legal judgment classification. </a:t>
            </a:r>
            <a:endParaRPr sz="2900">
              <a:solidFill>
                <a:srgbClr val="424242"/>
              </a:solidFill>
              <a:highlight>
                <a:srgbClr val="FAFAFA"/>
              </a:highlight>
              <a:latin typeface="Cormorant Garamond"/>
              <a:ea typeface="Cormorant Garamond"/>
              <a:cs typeface="Cormorant Garamond"/>
              <a:sym typeface="Cormorant Garamond"/>
            </a:endParaRPr>
          </a:p>
          <a:p>
            <a:pPr indent="0" lvl="0" marL="0" marR="0" rtl="0" algn="just">
              <a:lnSpc>
                <a:spcPct val="140000"/>
              </a:lnSpc>
              <a:spcBef>
                <a:spcPts val="0"/>
              </a:spcBef>
              <a:spcAft>
                <a:spcPts val="0"/>
              </a:spcAft>
              <a:buNone/>
            </a:pPr>
            <a:r>
              <a:rPr lang="en-US" sz="2900">
                <a:solidFill>
                  <a:srgbClr val="424242"/>
                </a:solidFill>
                <a:highlight>
                  <a:srgbClr val="FAFAFA"/>
                </a:highlight>
                <a:latin typeface="Cormorant Garamond"/>
                <a:ea typeface="Cormorant Garamond"/>
                <a:cs typeface="Cormorant Garamond"/>
                <a:sym typeface="Cormorant Garamond"/>
              </a:rPr>
              <a:t>SDT provides a nuanced understanding of model behavior by distinguishing between sensitivity to true signals and the tendency to produce false alarms. </a:t>
            </a:r>
            <a:endParaRPr sz="2900">
              <a:solidFill>
                <a:srgbClr val="424242"/>
              </a:solidFill>
              <a:highlight>
                <a:srgbClr val="FAFAFA"/>
              </a:highlight>
              <a:latin typeface="Cormorant Garamond"/>
              <a:ea typeface="Cormorant Garamond"/>
              <a:cs typeface="Cormorant Garamond"/>
              <a:sym typeface="Cormorant Garamond"/>
            </a:endParaRPr>
          </a:p>
          <a:p>
            <a:pPr indent="0" lvl="0" marL="0" marR="0" rtl="0" algn="just">
              <a:lnSpc>
                <a:spcPct val="140000"/>
              </a:lnSpc>
              <a:spcBef>
                <a:spcPts val="0"/>
              </a:spcBef>
              <a:spcAft>
                <a:spcPts val="0"/>
              </a:spcAft>
              <a:buNone/>
            </a:pPr>
            <a:r>
              <a:t/>
            </a:r>
            <a:endParaRPr sz="2900">
              <a:latin typeface="Cormorant Garamond"/>
              <a:ea typeface="Cormorant Garamond"/>
              <a:cs typeface="Cormorant Garamond"/>
              <a:sym typeface="Cormorant Garamond"/>
            </a:endParaRPr>
          </a:p>
          <a:p>
            <a:pPr indent="0" lvl="0" marL="0" marR="0" rtl="0" algn="just">
              <a:lnSpc>
                <a:spcPct val="140000"/>
              </a:lnSpc>
              <a:spcBef>
                <a:spcPts val="0"/>
              </a:spcBef>
              <a:spcAft>
                <a:spcPts val="0"/>
              </a:spcAft>
              <a:buNone/>
            </a:pPr>
            <a:r>
              <a:t/>
            </a:r>
            <a:endParaRPr sz="2900">
              <a:latin typeface="Cormorant Garamond"/>
              <a:ea typeface="Cormorant Garamond"/>
              <a:cs typeface="Cormorant Garamond"/>
              <a:sym typeface="Cormorant Garamond"/>
            </a:endParaRPr>
          </a:p>
        </p:txBody>
      </p:sp>
      <p:sp>
        <p:nvSpPr>
          <p:cNvPr id="100" name="Google Shape;100;p2"/>
          <p:cNvSpPr/>
          <p:nvPr/>
        </p:nvSpPr>
        <p:spPr>
          <a:xfrm>
            <a:off x="13546918" y="2576620"/>
            <a:ext cx="4384407" cy="6924755"/>
          </a:xfrm>
          <a:custGeom>
            <a:rect b="b" l="l" r="r" t="t"/>
            <a:pathLst>
              <a:path extrusionOk="0" h="6924755" w="4384407">
                <a:moveTo>
                  <a:pt x="0" y="0"/>
                </a:moveTo>
                <a:lnTo>
                  <a:pt x="4384407" y="0"/>
                </a:lnTo>
                <a:lnTo>
                  <a:pt x="4384407" y="6924755"/>
                </a:lnTo>
                <a:lnTo>
                  <a:pt x="0" y="6924755"/>
                </a:lnTo>
                <a:lnTo>
                  <a:pt x="0" y="0"/>
                </a:lnTo>
                <a:close/>
              </a:path>
            </a:pathLst>
          </a:custGeom>
          <a:blipFill rotWithShape="1">
            <a:blip r:embed="rId3">
              <a:alphaModFix/>
            </a:blip>
            <a:stretch>
              <a:fillRect b="-18842" l="-90771" r="-90768"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698309a51c_0_4"/>
          <p:cNvSpPr txBox="1"/>
          <p:nvPr/>
        </p:nvSpPr>
        <p:spPr>
          <a:xfrm>
            <a:off x="2297250" y="847775"/>
            <a:ext cx="136935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900">
                <a:solidFill>
                  <a:srgbClr val="424242"/>
                </a:solidFill>
                <a:highlight>
                  <a:srgbClr val="FAFAFA"/>
                </a:highlight>
                <a:latin typeface="Cormorant Garamond"/>
                <a:ea typeface="Cormorant Garamond"/>
                <a:cs typeface="Cormorant Garamond"/>
                <a:sym typeface="Cormorant Garamond"/>
              </a:rPr>
              <a:t>What </a:t>
            </a:r>
            <a:r>
              <a:rPr b="1" lang="en-US" sz="3900">
                <a:solidFill>
                  <a:srgbClr val="424242"/>
                </a:solidFill>
                <a:highlight>
                  <a:srgbClr val="FAFAFA"/>
                </a:highlight>
                <a:latin typeface="Cormorant Garamond"/>
                <a:ea typeface="Cormorant Garamond"/>
                <a:cs typeface="Cormorant Garamond"/>
                <a:sym typeface="Cormorant Garamond"/>
              </a:rPr>
              <a:t>this Data Says About</a:t>
            </a:r>
            <a:r>
              <a:rPr b="1" lang="en-US" sz="3900">
                <a:solidFill>
                  <a:srgbClr val="424242"/>
                </a:solidFill>
                <a:highlight>
                  <a:srgbClr val="FAFAFA"/>
                </a:highlight>
                <a:latin typeface="Roboto"/>
                <a:ea typeface="Roboto"/>
                <a:cs typeface="Roboto"/>
                <a:sym typeface="Roboto"/>
              </a:rPr>
              <a:t> </a:t>
            </a:r>
            <a:endParaRPr b="1" sz="5900">
              <a:solidFill>
                <a:schemeClr val="dk1"/>
              </a:solidFill>
              <a:latin typeface="Calibri"/>
              <a:ea typeface="Calibri"/>
              <a:cs typeface="Calibri"/>
              <a:sym typeface="Calibri"/>
            </a:endParaRPr>
          </a:p>
        </p:txBody>
      </p:sp>
      <p:sp>
        <p:nvSpPr>
          <p:cNvPr id="106" name="Google Shape;106;g3698309a51c_0_4"/>
          <p:cNvSpPr txBox="1"/>
          <p:nvPr/>
        </p:nvSpPr>
        <p:spPr>
          <a:xfrm>
            <a:off x="883950" y="2631200"/>
            <a:ext cx="168003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500">
                <a:solidFill>
                  <a:srgbClr val="424242"/>
                </a:solidFill>
                <a:highlight>
                  <a:srgbClr val="FAFAFA"/>
                </a:highlight>
                <a:latin typeface="Cormorant Garamond"/>
                <a:ea typeface="Cormorant Garamond"/>
                <a:cs typeface="Cormorant Garamond"/>
                <a:sym typeface="Cormorant Garamond"/>
              </a:rPr>
              <a:t>This project looks at how well different models can predict legal judgement outcomes, such as whether a case results in a human rights violation or not. Using real case data,  we compare model predictions with actual court decisions. </a:t>
            </a:r>
            <a:endParaRPr sz="3500">
              <a:solidFill>
                <a:srgbClr val="424242"/>
              </a:solidFill>
              <a:highlight>
                <a:srgbClr val="FAFAFA"/>
              </a:highlight>
              <a:latin typeface="Cormorant Garamond"/>
              <a:ea typeface="Cormorant Garamond"/>
              <a:cs typeface="Cormorant Garamond"/>
              <a:sym typeface="Cormorant Garamond"/>
            </a:endParaRPr>
          </a:p>
          <a:p>
            <a:pPr indent="0" lvl="0" marL="0" rtl="0" algn="l">
              <a:spcBef>
                <a:spcPts val="0"/>
              </a:spcBef>
              <a:spcAft>
                <a:spcPts val="0"/>
              </a:spcAft>
              <a:buNone/>
            </a:pPr>
            <a:r>
              <a:t/>
            </a:r>
            <a:endParaRPr sz="3500">
              <a:solidFill>
                <a:srgbClr val="424242"/>
              </a:solidFill>
              <a:highlight>
                <a:srgbClr val="FAFAFA"/>
              </a:highlight>
              <a:latin typeface="Cormorant Garamond"/>
              <a:ea typeface="Cormorant Garamond"/>
              <a:cs typeface="Cormorant Garamond"/>
              <a:sym typeface="Cormorant Garamond"/>
            </a:endParaRPr>
          </a:p>
          <a:p>
            <a:pPr indent="0" lvl="0" marL="0" rtl="0" algn="l">
              <a:spcBef>
                <a:spcPts val="0"/>
              </a:spcBef>
              <a:spcAft>
                <a:spcPts val="0"/>
              </a:spcAft>
              <a:buNone/>
            </a:pPr>
            <a:r>
              <a:rPr lang="en-US" sz="3500">
                <a:solidFill>
                  <a:srgbClr val="424242"/>
                </a:solidFill>
                <a:highlight>
                  <a:srgbClr val="FAFAFA"/>
                </a:highlight>
                <a:latin typeface="Cormorant Garamond"/>
                <a:ea typeface="Cormorant Garamond"/>
                <a:cs typeface="Cormorant Garamond"/>
                <a:sym typeface="Cormorant Garamond"/>
              </a:rPr>
              <a:t>The data includes both the true outcomes and predictions from several models. By applying ideas from signal detection theory, we aim to better understand how accurate and reliable these models are in identifying violations, and how often they make mistakes like false alarms or missed violations.</a:t>
            </a:r>
            <a:endParaRPr sz="4400">
              <a:latin typeface="Cormorant Garamond"/>
              <a:ea typeface="Cormorant Garamond"/>
              <a:cs typeface="Cormorant Garamond"/>
              <a:sym typeface="Cormorant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7E0"/>
        </a:solidFill>
      </p:bgPr>
    </p:bg>
    <p:spTree>
      <p:nvGrpSpPr>
        <p:cNvPr id="110" name="Shape 110"/>
        <p:cNvGrpSpPr/>
        <p:nvPr/>
      </p:nvGrpSpPr>
      <p:grpSpPr>
        <a:xfrm>
          <a:off x="0" y="0"/>
          <a:ext cx="0" cy="0"/>
          <a:chOff x="0" y="0"/>
          <a:chExt cx="0" cy="0"/>
        </a:xfrm>
      </p:grpSpPr>
      <p:sp>
        <p:nvSpPr>
          <p:cNvPr id="111" name="Google Shape;111;p3"/>
          <p:cNvSpPr txBox="1"/>
          <p:nvPr/>
        </p:nvSpPr>
        <p:spPr>
          <a:xfrm>
            <a:off x="2230773" y="1936630"/>
            <a:ext cx="11738400" cy="1077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1200"/>
              </a:spcAft>
              <a:buSzPts val="1100"/>
              <a:buNone/>
            </a:pPr>
            <a:r>
              <a:rPr b="1" lang="en-US" sz="7000">
                <a:solidFill>
                  <a:srgbClr val="1A1B18"/>
                </a:solidFill>
                <a:latin typeface="Cormorant Garamond"/>
                <a:ea typeface="Cormorant Garamond"/>
                <a:cs typeface="Cormorant Garamond"/>
                <a:sym typeface="Cormorant Garamond"/>
              </a:rPr>
              <a:t>Legal perspective</a:t>
            </a:r>
            <a:endParaRPr b="1" sz="7000">
              <a:solidFill>
                <a:srgbClr val="1A1B18"/>
              </a:solidFill>
              <a:latin typeface="Cormorant Garamond"/>
              <a:ea typeface="Cormorant Garamond"/>
              <a:cs typeface="Cormorant Garamond"/>
              <a:sym typeface="Cormorant Garamond"/>
            </a:endParaRPr>
          </a:p>
        </p:txBody>
      </p:sp>
      <p:grpSp>
        <p:nvGrpSpPr>
          <p:cNvPr id="112" name="Google Shape;112;p3"/>
          <p:cNvGrpSpPr/>
          <p:nvPr/>
        </p:nvGrpSpPr>
        <p:grpSpPr>
          <a:xfrm>
            <a:off x="1028700" y="1028700"/>
            <a:ext cx="907930" cy="907930"/>
            <a:chOff x="0" y="0"/>
            <a:chExt cx="1210574" cy="1210574"/>
          </a:xfrm>
        </p:grpSpPr>
        <p:sp>
          <p:nvSpPr>
            <p:cNvPr id="113" name="Google Shape;113;p3"/>
            <p:cNvSpPr/>
            <p:nvPr/>
          </p:nvSpPr>
          <p:spPr>
            <a:xfrm>
              <a:off x="0" y="0"/>
              <a:ext cx="1210574" cy="1210574"/>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txBox="1"/>
            <p:nvPr/>
          </p:nvSpPr>
          <p:spPr>
            <a:xfrm>
              <a:off x="241518" y="321121"/>
              <a:ext cx="727537" cy="588864"/>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US" sz="3000" u="none" cap="none" strike="noStrike">
                  <a:solidFill>
                    <a:srgbClr val="FAFAFA"/>
                  </a:solidFill>
                  <a:latin typeface="Cormorant Garamond"/>
                  <a:ea typeface="Cormorant Garamond"/>
                  <a:cs typeface="Cormorant Garamond"/>
                  <a:sym typeface="Cormorant Garamond"/>
                </a:rPr>
                <a:t>III</a:t>
              </a:r>
              <a:endParaRPr/>
            </a:p>
          </p:txBody>
        </p:sp>
      </p:grpSp>
      <p:sp>
        <p:nvSpPr>
          <p:cNvPr id="115" name="Google Shape;115;p3"/>
          <p:cNvSpPr txBox="1"/>
          <p:nvPr/>
        </p:nvSpPr>
        <p:spPr>
          <a:xfrm>
            <a:off x="2230775" y="4505725"/>
            <a:ext cx="14643600" cy="363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4000">
                <a:latin typeface="Cormorant Garamond"/>
                <a:ea typeface="Cormorant Garamond"/>
                <a:cs typeface="Cormorant Garamond"/>
                <a:sym typeface="Cormorant Garamond"/>
              </a:rPr>
              <a:t>📜 Each case = real human rights complaint (ECtHR)</a:t>
            </a:r>
            <a:endParaRPr sz="4000">
              <a:latin typeface="Cormorant Garamond"/>
              <a:ea typeface="Cormorant Garamond"/>
              <a:cs typeface="Cormorant Garamond"/>
              <a:sym typeface="Cormorant Garamond"/>
            </a:endParaRPr>
          </a:p>
          <a:p>
            <a:pPr indent="0" lvl="0" marL="0" rtl="0" algn="l">
              <a:lnSpc>
                <a:spcPct val="115000"/>
              </a:lnSpc>
              <a:spcBef>
                <a:spcPts val="0"/>
              </a:spcBef>
              <a:spcAft>
                <a:spcPts val="0"/>
              </a:spcAft>
              <a:buNone/>
            </a:pPr>
            <a:r>
              <a:rPr lang="en-US" sz="4000">
                <a:latin typeface="Cormorant Garamond"/>
                <a:ea typeface="Cormorant Garamond"/>
                <a:cs typeface="Cormorant Garamond"/>
                <a:sym typeface="Cormorant Garamond"/>
              </a:rPr>
              <a:t>🚨 False negatives = risk of overlooking violations</a:t>
            </a:r>
            <a:endParaRPr sz="4000">
              <a:latin typeface="Cormorant Garamond"/>
              <a:ea typeface="Cormorant Garamond"/>
              <a:cs typeface="Cormorant Garamond"/>
              <a:sym typeface="Cormorant Garamond"/>
            </a:endParaRPr>
          </a:p>
          <a:p>
            <a:pPr indent="0" lvl="0" marL="0" rtl="0" algn="l">
              <a:lnSpc>
                <a:spcPct val="115000"/>
              </a:lnSpc>
              <a:spcBef>
                <a:spcPts val="0"/>
              </a:spcBef>
              <a:spcAft>
                <a:spcPts val="0"/>
              </a:spcAft>
              <a:buNone/>
            </a:pPr>
            <a:r>
              <a:rPr lang="en-US" sz="4000">
                <a:latin typeface="Cormorant Garamond"/>
                <a:ea typeface="Cormorant Garamond"/>
                <a:cs typeface="Cormorant Garamond"/>
                <a:sym typeface="Cormorant Garamond"/>
              </a:rPr>
              <a:t>⚖️ Model bias affects justice (liberal vs. conservative trade-off)</a:t>
            </a:r>
            <a:endParaRPr sz="4000">
              <a:latin typeface="Cormorant Garamond"/>
              <a:ea typeface="Cormorant Garamond"/>
              <a:cs typeface="Cormorant Garamond"/>
              <a:sym typeface="Cormorant Garamond"/>
            </a:endParaRPr>
          </a:p>
          <a:p>
            <a:pPr indent="0" lvl="0" marL="0" rtl="0" algn="l">
              <a:lnSpc>
                <a:spcPct val="115000"/>
              </a:lnSpc>
              <a:spcBef>
                <a:spcPts val="0"/>
              </a:spcBef>
              <a:spcAft>
                <a:spcPts val="0"/>
              </a:spcAft>
              <a:buNone/>
            </a:pPr>
            <a:r>
              <a:rPr lang="en-US" sz="4000">
                <a:latin typeface="Cormorant Garamond"/>
                <a:ea typeface="Cormorant Garamond"/>
                <a:cs typeface="Cormorant Garamond"/>
                <a:sym typeface="Cormorant Garamond"/>
              </a:rPr>
              <a:t>🧠 SDT helps measure not just accuracy, but legal risk</a:t>
            </a:r>
            <a:endParaRPr sz="4000">
              <a:latin typeface="Cormorant Garamond"/>
              <a:ea typeface="Cormorant Garamond"/>
              <a:cs typeface="Cormorant Garamond"/>
              <a:sym typeface="Cormorant Garamond"/>
            </a:endParaRPr>
          </a:p>
          <a:p>
            <a:pPr indent="0" lvl="0" marL="0" rtl="0" algn="l">
              <a:lnSpc>
                <a:spcPct val="115000"/>
              </a:lnSpc>
              <a:spcBef>
                <a:spcPts val="0"/>
              </a:spcBef>
              <a:spcAft>
                <a:spcPts val="0"/>
              </a:spcAft>
              <a:buNone/>
            </a:pPr>
            <a:r>
              <a:rPr lang="en-US" sz="4000">
                <a:latin typeface="Cormorant Garamond"/>
                <a:ea typeface="Cormorant Garamond"/>
                <a:cs typeface="Cormorant Garamond"/>
                <a:sym typeface="Cormorant Garamond"/>
              </a:rPr>
              <a:t>🔍 Relevant for AI in courts, legal triage &amp; rights protection</a:t>
            </a:r>
            <a:endParaRPr sz="4000">
              <a:latin typeface="Cormorant Garamond"/>
              <a:ea typeface="Cormorant Garamond"/>
              <a:cs typeface="Cormorant Garamond"/>
              <a:sym typeface="Cormorant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9" name="Shape 119"/>
        <p:cNvGrpSpPr/>
        <p:nvPr/>
      </p:nvGrpSpPr>
      <p:grpSpPr>
        <a:xfrm>
          <a:off x="0" y="0"/>
          <a:ext cx="0" cy="0"/>
          <a:chOff x="0" y="0"/>
          <a:chExt cx="0" cy="0"/>
        </a:xfrm>
      </p:grpSpPr>
      <p:sp>
        <p:nvSpPr>
          <p:cNvPr id="120" name="Google Shape;120;g362586464fd_0_6"/>
          <p:cNvSpPr txBox="1"/>
          <p:nvPr/>
        </p:nvSpPr>
        <p:spPr>
          <a:xfrm>
            <a:off x="3036148" y="1114425"/>
            <a:ext cx="13286100" cy="10776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7000">
                <a:solidFill>
                  <a:srgbClr val="1A1B18"/>
                </a:solidFill>
                <a:latin typeface="Cormorant Garamond"/>
                <a:ea typeface="Cormorant Garamond"/>
                <a:cs typeface="Cormorant Garamond"/>
                <a:sym typeface="Cormorant Garamond"/>
              </a:rPr>
              <a:t> </a:t>
            </a:r>
            <a:r>
              <a:rPr lang="en-US" sz="7000">
                <a:solidFill>
                  <a:schemeClr val="dk1"/>
                </a:solidFill>
                <a:latin typeface="Cormorant Garamond"/>
                <a:ea typeface="Cormorant Garamond"/>
                <a:cs typeface="Cormorant Garamond"/>
                <a:sym typeface="Cormorant Garamond"/>
              </a:rPr>
              <a:t> </a:t>
            </a:r>
            <a:r>
              <a:rPr b="1" lang="en-US" sz="7000">
                <a:solidFill>
                  <a:schemeClr val="dk1"/>
                </a:solidFill>
                <a:latin typeface="Cormorant Garamond"/>
                <a:ea typeface="Cormorant Garamond"/>
                <a:cs typeface="Cormorant Garamond"/>
                <a:sym typeface="Cormorant Garamond"/>
              </a:rPr>
              <a:t>Data set – brief overview</a:t>
            </a:r>
            <a:endParaRPr sz="7000">
              <a:latin typeface="Cormorant Garamond"/>
              <a:ea typeface="Cormorant Garamond"/>
              <a:cs typeface="Cormorant Garamond"/>
              <a:sym typeface="Cormorant Garamond"/>
            </a:endParaRPr>
          </a:p>
        </p:txBody>
      </p:sp>
      <p:grpSp>
        <p:nvGrpSpPr>
          <p:cNvPr id="121" name="Google Shape;121;g362586464fd_0_6"/>
          <p:cNvGrpSpPr/>
          <p:nvPr/>
        </p:nvGrpSpPr>
        <p:grpSpPr>
          <a:xfrm>
            <a:off x="610645" y="1046738"/>
            <a:ext cx="904875" cy="904875"/>
            <a:chOff x="0" y="0"/>
            <a:chExt cx="1206500" cy="1206500"/>
          </a:xfrm>
        </p:grpSpPr>
        <p:sp>
          <p:nvSpPr>
            <p:cNvPr id="122" name="Google Shape;122;g362586464fd_0_6"/>
            <p:cNvSpPr/>
            <p:nvPr/>
          </p:nvSpPr>
          <p:spPr>
            <a:xfrm>
              <a:off x="0" y="0"/>
              <a:ext cx="1206500" cy="120650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362586464fd_0_6"/>
            <p:cNvSpPr txBox="1"/>
            <p:nvPr/>
          </p:nvSpPr>
          <p:spPr>
            <a:xfrm>
              <a:off x="241518" y="321121"/>
              <a:ext cx="727500" cy="6156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3000">
                  <a:solidFill>
                    <a:srgbClr val="FAFAFA"/>
                  </a:solidFill>
                  <a:latin typeface="Cormorant Garamond"/>
                  <a:ea typeface="Cormorant Garamond"/>
                  <a:cs typeface="Cormorant Garamond"/>
                  <a:sym typeface="Cormorant Garamond"/>
                </a:rPr>
                <a:t>I</a:t>
              </a:r>
              <a:r>
                <a:rPr b="1" i="0" lang="en-US" sz="3000" u="none" cap="none" strike="noStrike">
                  <a:solidFill>
                    <a:srgbClr val="FAFAFA"/>
                  </a:solidFill>
                  <a:latin typeface="Cormorant Garamond"/>
                  <a:ea typeface="Cormorant Garamond"/>
                  <a:cs typeface="Cormorant Garamond"/>
                  <a:sym typeface="Cormorant Garamond"/>
                </a:rPr>
                <a:t>V</a:t>
              </a:r>
              <a:endParaRPr/>
            </a:p>
          </p:txBody>
        </p:sp>
      </p:grpSp>
      <p:sp>
        <p:nvSpPr>
          <p:cNvPr id="124" name="Google Shape;124;g362586464fd_0_6"/>
          <p:cNvSpPr txBox="1"/>
          <p:nvPr/>
        </p:nvSpPr>
        <p:spPr>
          <a:xfrm>
            <a:off x="610650" y="2819250"/>
            <a:ext cx="16749600" cy="4648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US" sz="4000">
                <a:solidFill>
                  <a:schemeClr val="dk1"/>
                </a:solidFill>
                <a:latin typeface="Cormorant Garamond"/>
                <a:ea typeface="Cormorant Garamond"/>
                <a:cs typeface="Cormorant Garamond"/>
                <a:sym typeface="Cormorant Garamond"/>
              </a:rPr>
              <a:t>The analysis is based on a dataset of decisions from the European Court of Human Rights (ECtHR).</a:t>
            </a:r>
            <a:endParaRPr sz="4000">
              <a:solidFill>
                <a:schemeClr val="dk1"/>
              </a:solidFill>
              <a:latin typeface="Cormorant Garamond"/>
              <a:ea typeface="Cormorant Garamond"/>
              <a:cs typeface="Cormorant Garamond"/>
              <a:sym typeface="Cormorant Garamond"/>
            </a:endParaRPr>
          </a:p>
          <a:p>
            <a:pPr indent="0" lvl="0" marL="0" rtl="0" algn="just">
              <a:lnSpc>
                <a:spcPct val="115000"/>
              </a:lnSpc>
              <a:spcBef>
                <a:spcPts val="1200"/>
              </a:spcBef>
              <a:spcAft>
                <a:spcPts val="0"/>
              </a:spcAft>
              <a:buNone/>
            </a:pPr>
            <a:r>
              <a:rPr lang="en-US" sz="4000">
                <a:solidFill>
                  <a:schemeClr val="dk1"/>
                </a:solidFill>
                <a:latin typeface="Cormorant Garamond"/>
                <a:ea typeface="Cormorant Garamond"/>
                <a:cs typeface="Cormorant Garamond"/>
                <a:sym typeface="Cormorant Garamond"/>
              </a:rPr>
              <a:t>The data includes textual, procedural, and prediction-related information for over </a:t>
            </a:r>
            <a:r>
              <a:rPr b="1" lang="en-US" sz="4000">
                <a:solidFill>
                  <a:schemeClr val="dk1"/>
                </a:solidFill>
                <a:latin typeface="Cormorant Garamond"/>
                <a:ea typeface="Cormorant Garamond"/>
                <a:cs typeface="Cormorant Garamond"/>
                <a:sym typeface="Cormorant Garamond"/>
              </a:rPr>
              <a:t>11,000 </a:t>
            </a:r>
            <a:r>
              <a:rPr lang="en-US" sz="4000">
                <a:solidFill>
                  <a:schemeClr val="dk1"/>
                </a:solidFill>
                <a:latin typeface="Cormorant Garamond"/>
                <a:ea typeface="Cormorant Garamond"/>
                <a:cs typeface="Cormorant Garamond"/>
                <a:sym typeface="Cormorant Garamond"/>
              </a:rPr>
              <a:t>cases, each annotated with a binary outcome:</a:t>
            </a:r>
            <a:endParaRPr sz="4000">
              <a:solidFill>
                <a:schemeClr val="dk1"/>
              </a:solidFill>
              <a:latin typeface="Cormorant Garamond"/>
              <a:ea typeface="Cormorant Garamond"/>
              <a:cs typeface="Cormorant Garamond"/>
              <a:sym typeface="Cormorant Garamond"/>
            </a:endParaRPr>
          </a:p>
          <a:p>
            <a:pPr indent="-482600" lvl="0" marL="457200" rtl="0" algn="just">
              <a:lnSpc>
                <a:spcPct val="115000"/>
              </a:lnSpc>
              <a:spcBef>
                <a:spcPts val="1200"/>
              </a:spcBef>
              <a:spcAft>
                <a:spcPts val="0"/>
              </a:spcAft>
              <a:buClr>
                <a:schemeClr val="dk1"/>
              </a:buClr>
              <a:buSzPts val="4000"/>
              <a:buChar char="●"/>
            </a:pPr>
            <a:r>
              <a:rPr b="1" lang="en-US" sz="4000">
                <a:solidFill>
                  <a:schemeClr val="dk1"/>
                </a:solidFill>
                <a:latin typeface="Cormorant Garamond"/>
                <a:ea typeface="Cormorant Garamond"/>
                <a:cs typeface="Cormorant Garamond"/>
                <a:sym typeface="Cormorant Garamond"/>
              </a:rPr>
              <a:t>1 = Violation</a:t>
            </a:r>
            <a:r>
              <a:rPr lang="en-US" sz="4000">
                <a:solidFill>
                  <a:schemeClr val="dk1"/>
                </a:solidFill>
                <a:latin typeface="Cormorant Garamond"/>
                <a:ea typeface="Cormorant Garamond"/>
                <a:cs typeface="Cormorant Garamond"/>
                <a:sym typeface="Cormorant Garamond"/>
              </a:rPr>
              <a:t> </a:t>
            </a:r>
            <a:endParaRPr sz="4000">
              <a:solidFill>
                <a:schemeClr val="dk1"/>
              </a:solidFill>
              <a:latin typeface="Cormorant Garamond"/>
              <a:ea typeface="Cormorant Garamond"/>
              <a:cs typeface="Cormorant Garamond"/>
              <a:sym typeface="Cormorant Garamond"/>
            </a:endParaRPr>
          </a:p>
          <a:p>
            <a:pPr indent="-482600" lvl="0" marL="457200" rtl="0" algn="just">
              <a:lnSpc>
                <a:spcPct val="115000"/>
              </a:lnSpc>
              <a:spcBef>
                <a:spcPts val="0"/>
              </a:spcBef>
              <a:spcAft>
                <a:spcPts val="0"/>
              </a:spcAft>
              <a:buClr>
                <a:schemeClr val="dk1"/>
              </a:buClr>
              <a:buSzPts val="4000"/>
              <a:buFont typeface="Cormorant Garamond"/>
              <a:buChar char="●"/>
            </a:pPr>
            <a:r>
              <a:rPr b="1" lang="en-US" sz="4000">
                <a:solidFill>
                  <a:schemeClr val="dk1"/>
                </a:solidFill>
                <a:latin typeface="Cormorant Garamond"/>
                <a:ea typeface="Cormorant Garamond"/>
                <a:cs typeface="Cormorant Garamond"/>
                <a:sym typeface="Cormorant Garamond"/>
              </a:rPr>
              <a:t>0 = No violation</a:t>
            </a:r>
            <a:endParaRPr b="1" sz="4000">
              <a:solidFill>
                <a:schemeClr val="dk1"/>
              </a:solidFill>
              <a:latin typeface="Cormorant Garamond"/>
              <a:ea typeface="Cormorant Garamond"/>
              <a:cs typeface="Cormorant Garamond"/>
              <a:sym typeface="Cormorant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28" name="Shape 128"/>
        <p:cNvGrpSpPr/>
        <p:nvPr/>
      </p:nvGrpSpPr>
      <p:grpSpPr>
        <a:xfrm>
          <a:off x="0" y="0"/>
          <a:ext cx="0" cy="0"/>
          <a:chOff x="0" y="0"/>
          <a:chExt cx="0" cy="0"/>
        </a:xfrm>
      </p:grpSpPr>
      <p:grpSp>
        <p:nvGrpSpPr>
          <p:cNvPr id="129" name="Google Shape;129;g362586464fd_0_57"/>
          <p:cNvGrpSpPr/>
          <p:nvPr/>
        </p:nvGrpSpPr>
        <p:grpSpPr>
          <a:xfrm>
            <a:off x="1515514" y="2777440"/>
            <a:ext cx="6972300" cy="1059282"/>
            <a:chOff x="0" y="-23495"/>
            <a:chExt cx="9296400" cy="1412376"/>
          </a:xfrm>
        </p:grpSpPr>
        <p:sp>
          <p:nvSpPr>
            <p:cNvPr id="130" name="Google Shape;130;g362586464fd_0_57"/>
            <p:cNvSpPr txBox="1"/>
            <p:nvPr/>
          </p:nvSpPr>
          <p:spPr>
            <a:xfrm>
              <a:off x="0" y="-23495"/>
              <a:ext cx="9296400" cy="2874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t/>
              </a:r>
              <a:endParaRPr/>
            </a:p>
          </p:txBody>
        </p:sp>
        <p:sp>
          <p:nvSpPr>
            <p:cNvPr id="131" name="Google Shape;131;g362586464fd_0_57"/>
            <p:cNvSpPr txBox="1"/>
            <p:nvPr/>
          </p:nvSpPr>
          <p:spPr>
            <a:xfrm>
              <a:off x="0" y="1101481"/>
              <a:ext cx="9296400" cy="287400"/>
            </a:xfrm>
            <a:prstGeom prst="rect">
              <a:avLst/>
            </a:prstGeom>
            <a:noFill/>
            <a:ln>
              <a:noFill/>
            </a:ln>
          </p:spPr>
          <p:txBody>
            <a:bodyPr anchorCtr="0" anchor="t" bIns="0" lIns="0" spcFirstLastPara="1" rIns="0" wrap="square" tIns="0">
              <a:spAutoFit/>
            </a:bodyPr>
            <a:lstStyle/>
            <a:p>
              <a:pPr indent="0" lvl="0" marL="914400" marR="0" rtl="0" algn="l">
                <a:lnSpc>
                  <a:spcPct val="140000"/>
                </a:lnSpc>
                <a:spcBef>
                  <a:spcPts val="0"/>
                </a:spcBef>
                <a:spcAft>
                  <a:spcPts val="0"/>
                </a:spcAft>
                <a:buNone/>
              </a:pPr>
              <a:r>
                <a:t/>
              </a:r>
              <a:endParaRPr/>
            </a:p>
          </p:txBody>
        </p:sp>
      </p:grpSp>
      <p:grpSp>
        <p:nvGrpSpPr>
          <p:cNvPr id="132" name="Google Shape;132;g362586464fd_0_57"/>
          <p:cNvGrpSpPr/>
          <p:nvPr/>
        </p:nvGrpSpPr>
        <p:grpSpPr>
          <a:xfrm>
            <a:off x="610645" y="1046738"/>
            <a:ext cx="904875" cy="904875"/>
            <a:chOff x="0" y="0"/>
            <a:chExt cx="1206500" cy="1206500"/>
          </a:xfrm>
        </p:grpSpPr>
        <p:sp>
          <p:nvSpPr>
            <p:cNvPr id="133" name="Google Shape;133;g362586464fd_0_57"/>
            <p:cNvSpPr/>
            <p:nvPr/>
          </p:nvSpPr>
          <p:spPr>
            <a:xfrm>
              <a:off x="0" y="0"/>
              <a:ext cx="1206500" cy="120650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362586464fd_0_57"/>
            <p:cNvSpPr txBox="1"/>
            <p:nvPr/>
          </p:nvSpPr>
          <p:spPr>
            <a:xfrm>
              <a:off x="241518" y="321121"/>
              <a:ext cx="727500" cy="6156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US" sz="3000" u="none" cap="none" strike="noStrike">
                  <a:solidFill>
                    <a:srgbClr val="FAFAFA"/>
                  </a:solidFill>
                  <a:latin typeface="Cormorant Garamond"/>
                  <a:ea typeface="Cormorant Garamond"/>
                  <a:cs typeface="Cormorant Garamond"/>
                  <a:sym typeface="Cormorant Garamond"/>
                </a:rPr>
                <a:t>V</a:t>
              </a:r>
              <a:endParaRPr/>
            </a:p>
          </p:txBody>
        </p:sp>
      </p:grpSp>
      <p:pic>
        <p:nvPicPr>
          <p:cNvPr id="135" name="Google Shape;135;g362586464fd_0_57"/>
          <p:cNvPicPr preferRelativeResize="0"/>
          <p:nvPr/>
        </p:nvPicPr>
        <p:blipFill>
          <a:blip r:embed="rId3">
            <a:alphaModFix/>
          </a:blip>
          <a:stretch>
            <a:fillRect/>
          </a:stretch>
        </p:blipFill>
        <p:spPr>
          <a:xfrm>
            <a:off x="1959425" y="1429825"/>
            <a:ext cx="15316200" cy="7692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7E0"/>
        </a:solidFill>
      </p:bgPr>
    </p:bg>
    <p:spTree>
      <p:nvGrpSpPr>
        <p:cNvPr id="139" name="Shape 139"/>
        <p:cNvGrpSpPr/>
        <p:nvPr/>
      </p:nvGrpSpPr>
      <p:grpSpPr>
        <a:xfrm>
          <a:off x="0" y="0"/>
          <a:ext cx="0" cy="0"/>
          <a:chOff x="0" y="0"/>
          <a:chExt cx="0" cy="0"/>
        </a:xfrm>
      </p:grpSpPr>
      <p:grpSp>
        <p:nvGrpSpPr>
          <p:cNvPr id="140" name="Google Shape;140;g362586464fd_0_23"/>
          <p:cNvGrpSpPr/>
          <p:nvPr/>
        </p:nvGrpSpPr>
        <p:grpSpPr>
          <a:xfrm>
            <a:off x="16351370" y="1028700"/>
            <a:ext cx="904875" cy="904875"/>
            <a:chOff x="0" y="0"/>
            <a:chExt cx="1206500" cy="1206500"/>
          </a:xfrm>
        </p:grpSpPr>
        <p:sp>
          <p:nvSpPr>
            <p:cNvPr id="141" name="Google Shape;141;g362586464fd_0_23"/>
            <p:cNvSpPr/>
            <p:nvPr/>
          </p:nvSpPr>
          <p:spPr>
            <a:xfrm>
              <a:off x="0" y="0"/>
              <a:ext cx="1206500" cy="120650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362586464fd_0_23"/>
            <p:cNvSpPr txBox="1"/>
            <p:nvPr/>
          </p:nvSpPr>
          <p:spPr>
            <a:xfrm>
              <a:off x="241518" y="321121"/>
              <a:ext cx="727500" cy="6156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3000">
                  <a:solidFill>
                    <a:srgbClr val="FAFAFA"/>
                  </a:solidFill>
                  <a:latin typeface="Cormorant Garamond"/>
                  <a:ea typeface="Cormorant Garamond"/>
                  <a:cs typeface="Cormorant Garamond"/>
                  <a:sym typeface="Cormorant Garamond"/>
                </a:rPr>
                <a:t>VI</a:t>
              </a:r>
              <a:endParaRPr/>
            </a:p>
          </p:txBody>
        </p:sp>
      </p:grpSp>
      <p:sp>
        <p:nvSpPr>
          <p:cNvPr id="143" name="Google Shape;143;g362586464fd_0_23"/>
          <p:cNvSpPr txBox="1"/>
          <p:nvPr/>
        </p:nvSpPr>
        <p:spPr>
          <a:xfrm>
            <a:off x="1028700" y="1114425"/>
            <a:ext cx="10704600" cy="7695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5000">
                <a:solidFill>
                  <a:schemeClr val="dk1"/>
                </a:solidFill>
                <a:latin typeface="Cormorant Garamond"/>
                <a:ea typeface="Cormorant Garamond"/>
                <a:cs typeface="Cormorant Garamond"/>
                <a:sym typeface="Cormorant Garamond"/>
              </a:rPr>
              <a:t>Signal </a:t>
            </a:r>
            <a:r>
              <a:rPr b="1" lang="en-US" sz="5000">
                <a:solidFill>
                  <a:schemeClr val="dk1"/>
                </a:solidFill>
                <a:latin typeface="Cormorant Garamond"/>
                <a:ea typeface="Cormorant Garamond"/>
                <a:cs typeface="Cormorant Garamond"/>
                <a:sym typeface="Cormorant Garamond"/>
                <a:extLst>
                  <a:ext uri="http://customooxmlschemas.google.com/">
                    <go:slidesCustomData xmlns:go="http://customooxmlschemas.google.com/" textRoundtripDataId="0"/>
                  </a:ext>
                </a:extLst>
              </a:rPr>
              <a:t>detection</a:t>
            </a:r>
            <a:r>
              <a:rPr b="1" lang="en-US" sz="5000">
                <a:solidFill>
                  <a:schemeClr val="dk1"/>
                </a:solidFill>
                <a:latin typeface="Cormorant Garamond"/>
                <a:ea typeface="Cormorant Garamond"/>
                <a:cs typeface="Cormorant Garamond"/>
                <a:sym typeface="Cormorant Garamond"/>
              </a:rPr>
              <a:t> matrix</a:t>
            </a:r>
            <a:endParaRPr sz="5000">
              <a:latin typeface="Cormorant Garamond"/>
              <a:ea typeface="Cormorant Garamond"/>
              <a:cs typeface="Cormorant Garamond"/>
              <a:sym typeface="Cormorant Garamond"/>
            </a:endParaRPr>
          </a:p>
        </p:txBody>
      </p:sp>
      <p:graphicFrame>
        <p:nvGraphicFramePr>
          <p:cNvPr id="144" name="Google Shape;144;g362586464fd_0_23"/>
          <p:cNvGraphicFramePr/>
          <p:nvPr/>
        </p:nvGraphicFramePr>
        <p:xfrm>
          <a:off x="952500" y="2725000"/>
          <a:ext cx="3000000" cy="3000000"/>
        </p:xfrm>
        <a:graphic>
          <a:graphicData uri="http://schemas.openxmlformats.org/drawingml/2006/table">
            <a:tbl>
              <a:tblPr>
                <a:noFill/>
                <a:tableStyleId>{D8E5DFCA-3D27-4F51-BAB5-E4BAE13B9FA9}</a:tableStyleId>
              </a:tblPr>
              <a:tblGrid>
                <a:gridCol w="4095750"/>
                <a:gridCol w="4095750"/>
                <a:gridCol w="4095750"/>
                <a:gridCol w="4095750"/>
              </a:tblGrid>
              <a:tr h="1194650">
                <a:tc gridSpan="2" rowSpan="2">
                  <a:txBody>
                    <a:bodyPr/>
                    <a:lstStyle/>
                    <a:p>
                      <a:pPr indent="0" lvl="0" marL="0" rtl="0" algn="l">
                        <a:spcBef>
                          <a:spcPts val="0"/>
                        </a:spcBef>
                        <a:spcAft>
                          <a:spcPts val="0"/>
                        </a:spcAft>
                        <a:buNone/>
                      </a:pPr>
                      <a:r>
                        <a:t/>
                      </a:r>
                      <a:endParaRPr/>
                    </a:p>
                  </a:txBody>
                  <a:tcPr marT="91425" marB="91425" marR="91425" marL="91425">
                    <a:lnL cap="flat" cmpd="sng" w="9525">
                      <a:solidFill>
                        <a:srgbClr val="CDA63C"/>
                      </a:solidFill>
                      <a:prstDash val="solid"/>
                      <a:round/>
                      <a:headEnd len="sm" w="sm" type="none"/>
                      <a:tailEnd len="sm" w="sm" type="none"/>
                    </a:lnL>
                    <a:lnR cap="flat" cmpd="sng" w="9525">
                      <a:solidFill>
                        <a:srgbClr val="CDA63C"/>
                      </a:solidFill>
                      <a:prstDash val="solid"/>
                      <a:round/>
                      <a:headEnd len="sm" w="sm" type="none"/>
                      <a:tailEnd len="sm" w="sm" type="none"/>
                    </a:lnR>
                    <a:lnT cap="flat" cmpd="sng" w="9525">
                      <a:solidFill>
                        <a:srgbClr val="CDA63C"/>
                      </a:solidFill>
                      <a:prstDash val="solid"/>
                      <a:round/>
                      <a:headEnd len="sm" w="sm" type="none"/>
                      <a:tailEnd len="sm" w="sm" type="none"/>
                    </a:lnT>
                    <a:lnB cap="flat" cmpd="sng" w="9525">
                      <a:solidFill>
                        <a:srgbClr val="CDA63C"/>
                      </a:solidFill>
                      <a:prstDash val="solid"/>
                      <a:round/>
                      <a:headEnd len="sm" w="sm" type="none"/>
                      <a:tailEnd len="sm" w="sm" type="none"/>
                    </a:lnB>
                  </a:tcPr>
                </a:tc>
                <a:tc rowSpan="2" hMerge="1"/>
                <a:tc gridSpan="2">
                  <a:txBody>
                    <a:bodyPr/>
                    <a:lstStyle/>
                    <a:p>
                      <a:pPr indent="0" lvl="0" marL="0" rtl="0" algn="ctr">
                        <a:spcBef>
                          <a:spcPts val="0"/>
                        </a:spcBef>
                        <a:spcAft>
                          <a:spcPts val="0"/>
                        </a:spcAft>
                        <a:buNone/>
                      </a:pPr>
                      <a:r>
                        <a:rPr lang="en-US" sz="3000">
                          <a:latin typeface="Cormorant Garamond"/>
                          <a:ea typeface="Cormorant Garamond"/>
                          <a:cs typeface="Cormorant Garamond"/>
                          <a:sym typeface="Cormorant Garamond"/>
                        </a:rPr>
                        <a:t>THERE WAS VIOLATION</a:t>
                      </a:r>
                      <a:endParaRPr sz="3000">
                        <a:latin typeface="Cormorant Garamond"/>
                        <a:ea typeface="Cormorant Garamond"/>
                        <a:cs typeface="Cormorant Garamond"/>
                        <a:sym typeface="Cormorant Garamond"/>
                      </a:endParaRPr>
                    </a:p>
                  </a:txBody>
                  <a:tcPr marT="91425" marB="91425" marR="91425" marL="91425">
                    <a:lnL cap="flat" cmpd="sng" w="9525">
                      <a:solidFill>
                        <a:srgbClr val="CDA63C"/>
                      </a:solidFill>
                      <a:prstDash val="solid"/>
                      <a:round/>
                      <a:headEnd len="sm" w="sm" type="none"/>
                      <a:tailEnd len="sm" w="sm" type="none"/>
                    </a:lnL>
                    <a:lnR cap="flat" cmpd="sng" w="9525">
                      <a:solidFill>
                        <a:srgbClr val="CDA63C"/>
                      </a:solidFill>
                      <a:prstDash val="solid"/>
                      <a:round/>
                      <a:headEnd len="sm" w="sm" type="none"/>
                      <a:tailEnd len="sm" w="sm" type="none"/>
                    </a:lnR>
                    <a:lnT cap="flat" cmpd="sng" w="9525">
                      <a:solidFill>
                        <a:srgbClr val="CDA63C"/>
                      </a:solidFill>
                      <a:prstDash val="solid"/>
                      <a:round/>
                      <a:headEnd len="sm" w="sm" type="none"/>
                      <a:tailEnd len="sm" w="sm" type="none"/>
                    </a:lnT>
                    <a:lnB cap="flat" cmpd="sng" w="9525">
                      <a:solidFill>
                        <a:srgbClr val="CDA63C"/>
                      </a:solidFill>
                      <a:prstDash val="solid"/>
                      <a:round/>
                      <a:headEnd len="sm" w="sm" type="none"/>
                      <a:tailEnd len="sm" w="sm" type="none"/>
                    </a:lnB>
                  </a:tcPr>
                </a:tc>
                <a:tc hMerge="1"/>
              </a:tr>
              <a:tr h="1194650">
                <a:tc gridSpan="2" vMerge="1"/>
                <a:tc hMerge="1" vMerge="1"/>
                <a:tc>
                  <a:txBody>
                    <a:bodyPr/>
                    <a:lstStyle/>
                    <a:p>
                      <a:pPr indent="0" lvl="0" marL="0" rtl="0" algn="ctr">
                        <a:spcBef>
                          <a:spcPts val="0"/>
                        </a:spcBef>
                        <a:spcAft>
                          <a:spcPts val="0"/>
                        </a:spcAft>
                        <a:buNone/>
                      </a:pPr>
                      <a:r>
                        <a:rPr lang="en-US" sz="3000">
                          <a:latin typeface="Cormorant Garamond"/>
                          <a:ea typeface="Cormorant Garamond"/>
                          <a:cs typeface="Cormorant Garamond"/>
                          <a:sym typeface="Cormorant Garamond"/>
                        </a:rPr>
                        <a:t>YES</a:t>
                      </a:r>
                      <a:endParaRPr sz="3000">
                        <a:latin typeface="Cormorant Garamond"/>
                        <a:ea typeface="Cormorant Garamond"/>
                        <a:cs typeface="Cormorant Garamond"/>
                        <a:sym typeface="Cormorant Garamond"/>
                      </a:endParaRPr>
                    </a:p>
                    <a:p>
                      <a:pPr indent="0" lvl="0" marL="0" rtl="0" algn="ctr">
                        <a:spcBef>
                          <a:spcPts val="0"/>
                        </a:spcBef>
                        <a:spcAft>
                          <a:spcPts val="0"/>
                        </a:spcAft>
                        <a:buNone/>
                      </a:pPr>
                      <a:r>
                        <a:rPr lang="en-US" sz="3000">
                          <a:latin typeface="Cormorant Garamond"/>
                          <a:ea typeface="Cormorant Garamond"/>
                          <a:cs typeface="Cormorant Garamond"/>
                          <a:sym typeface="Cormorant Garamond"/>
                        </a:rPr>
                        <a:t>(1)</a:t>
                      </a:r>
                      <a:endParaRPr sz="3000">
                        <a:latin typeface="Cormorant Garamond"/>
                        <a:ea typeface="Cormorant Garamond"/>
                        <a:cs typeface="Cormorant Garamond"/>
                        <a:sym typeface="Cormorant Garamond"/>
                      </a:endParaRPr>
                    </a:p>
                  </a:txBody>
                  <a:tcPr marT="91425" marB="91425" marR="91425" marL="91425">
                    <a:lnL cap="flat" cmpd="sng" w="9525">
                      <a:solidFill>
                        <a:srgbClr val="CDA63C"/>
                      </a:solidFill>
                      <a:prstDash val="solid"/>
                      <a:round/>
                      <a:headEnd len="sm" w="sm" type="none"/>
                      <a:tailEnd len="sm" w="sm" type="none"/>
                    </a:lnL>
                    <a:lnR cap="flat" cmpd="sng" w="9525">
                      <a:solidFill>
                        <a:srgbClr val="CDA63C"/>
                      </a:solidFill>
                      <a:prstDash val="solid"/>
                      <a:round/>
                      <a:headEnd len="sm" w="sm" type="none"/>
                      <a:tailEnd len="sm" w="sm" type="none"/>
                    </a:lnR>
                    <a:lnT cap="flat" cmpd="sng" w="9525">
                      <a:solidFill>
                        <a:srgbClr val="CDA63C"/>
                      </a:solidFill>
                      <a:prstDash val="solid"/>
                      <a:round/>
                      <a:headEnd len="sm" w="sm" type="none"/>
                      <a:tailEnd len="sm" w="sm" type="none"/>
                    </a:lnT>
                    <a:lnB cap="flat" cmpd="sng" w="9525">
                      <a:solidFill>
                        <a:srgbClr val="CDA63C"/>
                      </a:solidFill>
                      <a:prstDash val="solid"/>
                      <a:round/>
                      <a:headEnd len="sm" w="sm" type="none"/>
                      <a:tailEnd len="sm" w="sm" type="none"/>
                    </a:lnB>
                  </a:tcPr>
                </a:tc>
                <a:tc>
                  <a:txBody>
                    <a:bodyPr/>
                    <a:lstStyle/>
                    <a:p>
                      <a:pPr indent="0" lvl="0" marL="0" rtl="0" algn="ctr">
                        <a:spcBef>
                          <a:spcPts val="0"/>
                        </a:spcBef>
                        <a:spcAft>
                          <a:spcPts val="0"/>
                        </a:spcAft>
                        <a:buNone/>
                      </a:pPr>
                      <a:r>
                        <a:rPr lang="en-US" sz="3000">
                          <a:latin typeface="Cormorant Garamond"/>
                          <a:ea typeface="Cormorant Garamond"/>
                          <a:cs typeface="Cormorant Garamond"/>
                          <a:sym typeface="Cormorant Garamond"/>
                        </a:rPr>
                        <a:t>NO</a:t>
                      </a:r>
                      <a:endParaRPr sz="3000">
                        <a:latin typeface="Cormorant Garamond"/>
                        <a:ea typeface="Cormorant Garamond"/>
                        <a:cs typeface="Cormorant Garamond"/>
                        <a:sym typeface="Cormorant Garamond"/>
                      </a:endParaRPr>
                    </a:p>
                    <a:p>
                      <a:pPr indent="0" lvl="0" marL="0" rtl="0" algn="ctr">
                        <a:spcBef>
                          <a:spcPts val="0"/>
                        </a:spcBef>
                        <a:spcAft>
                          <a:spcPts val="0"/>
                        </a:spcAft>
                        <a:buNone/>
                      </a:pPr>
                      <a:r>
                        <a:rPr lang="en-US" sz="3000">
                          <a:latin typeface="Cormorant Garamond"/>
                          <a:ea typeface="Cormorant Garamond"/>
                          <a:cs typeface="Cormorant Garamond"/>
                          <a:sym typeface="Cormorant Garamond"/>
                        </a:rPr>
                        <a:t>(0)</a:t>
                      </a:r>
                      <a:endParaRPr sz="3000">
                        <a:latin typeface="Cormorant Garamond"/>
                        <a:ea typeface="Cormorant Garamond"/>
                        <a:cs typeface="Cormorant Garamond"/>
                        <a:sym typeface="Cormorant Garamond"/>
                      </a:endParaRPr>
                    </a:p>
                  </a:txBody>
                  <a:tcPr marT="91425" marB="91425" marR="91425" marL="91425">
                    <a:lnL cap="flat" cmpd="sng" w="9525">
                      <a:solidFill>
                        <a:srgbClr val="CDA63C"/>
                      </a:solidFill>
                      <a:prstDash val="solid"/>
                      <a:round/>
                      <a:headEnd len="sm" w="sm" type="none"/>
                      <a:tailEnd len="sm" w="sm" type="none"/>
                    </a:lnL>
                    <a:lnR cap="flat" cmpd="sng" w="9525">
                      <a:solidFill>
                        <a:srgbClr val="CDA63C"/>
                      </a:solidFill>
                      <a:prstDash val="solid"/>
                      <a:round/>
                      <a:headEnd len="sm" w="sm" type="none"/>
                      <a:tailEnd len="sm" w="sm" type="none"/>
                    </a:lnR>
                    <a:lnT cap="flat" cmpd="sng" w="9525">
                      <a:solidFill>
                        <a:srgbClr val="CDA63C"/>
                      </a:solidFill>
                      <a:prstDash val="solid"/>
                      <a:round/>
                      <a:headEnd len="sm" w="sm" type="none"/>
                      <a:tailEnd len="sm" w="sm" type="none"/>
                    </a:lnT>
                    <a:lnB cap="flat" cmpd="sng" w="9525">
                      <a:solidFill>
                        <a:srgbClr val="CDA63C"/>
                      </a:solidFill>
                      <a:prstDash val="solid"/>
                      <a:round/>
                      <a:headEnd len="sm" w="sm" type="none"/>
                      <a:tailEnd len="sm" w="sm" type="none"/>
                    </a:lnB>
                  </a:tcPr>
                </a:tc>
              </a:tr>
              <a:tr h="1194650">
                <a:tc rowSpan="2">
                  <a:txBody>
                    <a:bodyPr/>
                    <a:lstStyle/>
                    <a:p>
                      <a:pPr indent="0" lvl="0" marL="0" rtl="0" algn="ctr">
                        <a:spcBef>
                          <a:spcPts val="0"/>
                        </a:spcBef>
                        <a:spcAft>
                          <a:spcPts val="0"/>
                        </a:spcAft>
                        <a:buNone/>
                      </a:pPr>
                      <a:r>
                        <a:rPr lang="en-US" sz="3000">
                          <a:latin typeface="Cormorant Garamond"/>
                          <a:ea typeface="Cormorant Garamond"/>
                          <a:cs typeface="Cormorant Garamond"/>
                          <a:sym typeface="Cormorant Garamond"/>
                        </a:rPr>
                        <a:t>DOES THE MODEL PREDICTED VIOLATION?</a:t>
                      </a:r>
                      <a:endParaRPr sz="3000">
                        <a:latin typeface="Cormorant Garamond"/>
                        <a:ea typeface="Cormorant Garamond"/>
                        <a:cs typeface="Cormorant Garamond"/>
                        <a:sym typeface="Cormorant Garamond"/>
                      </a:endParaRPr>
                    </a:p>
                  </a:txBody>
                  <a:tcPr marT="91425" marB="91425" marR="91425" marL="91425">
                    <a:lnL cap="flat" cmpd="sng" w="9525">
                      <a:solidFill>
                        <a:srgbClr val="CDA63C"/>
                      </a:solidFill>
                      <a:prstDash val="solid"/>
                      <a:round/>
                      <a:headEnd len="sm" w="sm" type="none"/>
                      <a:tailEnd len="sm" w="sm" type="none"/>
                    </a:lnL>
                    <a:lnR cap="flat" cmpd="sng" w="9525">
                      <a:solidFill>
                        <a:srgbClr val="CDA63C"/>
                      </a:solidFill>
                      <a:prstDash val="solid"/>
                      <a:round/>
                      <a:headEnd len="sm" w="sm" type="none"/>
                      <a:tailEnd len="sm" w="sm" type="none"/>
                    </a:lnR>
                    <a:lnT cap="flat" cmpd="sng" w="9525">
                      <a:solidFill>
                        <a:srgbClr val="CDA63C"/>
                      </a:solidFill>
                      <a:prstDash val="solid"/>
                      <a:round/>
                      <a:headEnd len="sm" w="sm" type="none"/>
                      <a:tailEnd len="sm" w="sm" type="none"/>
                    </a:lnT>
                    <a:lnB cap="flat" cmpd="sng" w="9525">
                      <a:solidFill>
                        <a:srgbClr val="CDA63C"/>
                      </a:solidFill>
                      <a:prstDash val="solid"/>
                      <a:round/>
                      <a:headEnd len="sm" w="sm" type="none"/>
                      <a:tailEnd len="sm" w="sm" type="none"/>
                    </a:lnB>
                  </a:tcPr>
                </a:tc>
                <a:tc>
                  <a:txBody>
                    <a:bodyPr/>
                    <a:lstStyle/>
                    <a:p>
                      <a:pPr indent="0" lvl="0" marL="0" rtl="0" algn="ctr">
                        <a:spcBef>
                          <a:spcPts val="0"/>
                        </a:spcBef>
                        <a:spcAft>
                          <a:spcPts val="0"/>
                        </a:spcAft>
                        <a:buNone/>
                      </a:pPr>
                      <a:r>
                        <a:rPr lang="en-US" sz="3000">
                          <a:latin typeface="Cormorant Garamond"/>
                          <a:ea typeface="Cormorant Garamond"/>
                          <a:cs typeface="Cormorant Garamond"/>
                          <a:sym typeface="Cormorant Garamond"/>
                        </a:rPr>
                        <a:t>YES</a:t>
                      </a:r>
                      <a:endParaRPr sz="3000">
                        <a:latin typeface="Cormorant Garamond"/>
                        <a:ea typeface="Cormorant Garamond"/>
                        <a:cs typeface="Cormorant Garamond"/>
                        <a:sym typeface="Cormorant Garamond"/>
                      </a:endParaRPr>
                    </a:p>
                    <a:p>
                      <a:pPr indent="0" lvl="0" marL="0" rtl="0" algn="ctr">
                        <a:spcBef>
                          <a:spcPts val="0"/>
                        </a:spcBef>
                        <a:spcAft>
                          <a:spcPts val="0"/>
                        </a:spcAft>
                        <a:buNone/>
                      </a:pPr>
                      <a:r>
                        <a:rPr lang="en-US" sz="3000">
                          <a:latin typeface="Cormorant Garamond"/>
                          <a:ea typeface="Cormorant Garamond"/>
                          <a:cs typeface="Cormorant Garamond"/>
                          <a:sym typeface="Cormorant Garamond"/>
                        </a:rPr>
                        <a:t>(1)</a:t>
                      </a:r>
                      <a:endParaRPr sz="3000">
                        <a:latin typeface="Cormorant Garamond"/>
                        <a:ea typeface="Cormorant Garamond"/>
                        <a:cs typeface="Cormorant Garamond"/>
                        <a:sym typeface="Cormorant Garamond"/>
                      </a:endParaRPr>
                    </a:p>
                  </a:txBody>
                  <a:tcPr marT="91425" marB="91425" marR="91425" marL="91425">
                    <a:lnL cap="flat" cmpd="sng" w="9525">
                      <a:solidFill>
                        <a:srgbClr val="CDA63C"/>
                      </a:solidFill>
                      <a:prstDash val="solid"/>
                      <a:round/>
                      <a:headEnd len="sm" w="sm" type="none"/>
                      <a:tailEnd len="sm" w="sm" type="none"/>
                    </a:lnL>
                    <a:lnR cap="flat" cmpd="sng" w="9525">
                      <a:solidFill>
                        <a:srgbClr val="CDA63C"/>
                      </a:solidFill>
                      <a:prstDash val="solid"/>
                      <a:round/>
                      <a:headEnd len="sm" w="sm" type="none"/>
                      <a:tailEnd len="sm" w="sm" type="none"/>
                    </a:lnR>
                    <a:lnT cap="flat" cmpd="sng" w="9525">
                      <a:solidFill>
                        <a:srgbClr val="CDA63C"/>
                      </a:solidFill>
                      <a:prstDash val="solid"/>
                      <a:round/>
                      <a:headEnd len="sm" w="sm" type="none"/>
                      <a:tailEnd len="sm" w="sm" type="none"/>
                    </a:lnT>
                    <a:lnB cap="flat" cmpd="sng" w="9525">
                      <a:solidFill>
                        <a:srgbClr val="CDA63C"/>
                      </a:solidFill>
                      <a:prstDash val="solid"/>
                      <a:round/>
                      <a:headEnd len="sm" w="sm" type="none"/>
                      <a:tailEnd len="sm" w="sm" type="none"/>
                    </a:lnB>
                  </a:tcPr>
                </a:tc>
                <a:tc>
                  <a:txBody>
                    <a:bodyPr/>
                    <a:lstStyle/>
                    <a:p>
                      <a:pPr indent="0" lvl="0" marL="457200" rtl="0" algn="ctr">
                        <a:spcBef>
                          <a:spcPts val="0"/>
                        </a:spcBef>
                        <a:spcAft>
                          <a:spcPts val="0"/>
                        </a:spcAft>
                        <a:buNone/>
                      </a:pPr>
                      <a:r>
                        <a:rPr b="1" lang="en-US" sz="2000">
                          <a:latin typeface="Cormorant Garamond"/>
                          <a:ea typeface="Cormorant Garamond"/>
                          <a:cs typeface="Cormorant Garamond"/>
                          <a:sym typeface="Cormorant Garamond"/>
                        </a:rPr>
                        <a:t>  True Positive</a:t>
                      </a:r>
                      <a:endParaRPr b="1" sz="2000">
                        <a:latin typeface="Cormorant Garamond"/>
                        <a:ea typeface="Cormorant Garamond"/>
                        <a:cs typeface="Cormorant Garamond"/>
                        <a:sym typeface="Cormorant Garamond"/>
                      </a:endParaRPr>
                    </a:p>
                    <a:p>
                      <a:pPr indent="0" lvl="0" marL="476250" rtl="0" algn="ctr">
                        <a:lnSpc>
                          <a:spcPct val="150000"/>
                        </a:lnSpc>
                        <a:spcBef>
                          <a:spcPts val="1200"/>
                        </a:spcBef>
                        <a:spcAft>
                          <a:spcPts val="1200"/>
                        </a:spcAft>
                        <a:buClr>
                          <a:schemeClr val="dk1"/>
                        </a:buClr>
                        <a:buSzPts val="1100"/>
                        <a:buFont typeface="Arial"/>
                        <a:buNone/>
                      </a:pPr>
                      <a:r>
                        <a:rPr lang="en-US" sz="2000">
                          <a:solidFill>
                            <a:schemeClr val="dk1"/>
                          </a:solidFill>
                          <a:latin typeface="Cormorant Garamond"/>
                          <a:ea typeface="Cormorant Garamond"/>
                          <a:cs typeface="Cormorant Garamond"/>
                          <a:sym typeface="Cormorant Garamond"/>
                        </a:rPr>
                        <a:t>Correctly predicted a violation </a:t>
                      </a:r>
                      <a:endParaRPr sz="2000">
                        <a:latin typeface="Cormorant Garamond"/>
                        <a:ea typeface="Cormorant Garamond"/>
                        <a:cs typeface="Cormorant Garamond"/>
                        <a:sym typeface="Cormorant Garamond"/>
                      </a:endParaRPr>
                    </a:p>
                  </a:txBody>
                  <a:tcPr marT="91425" marB="91425" marR="91425" marL="91425">
                    <a:lnL cap="flat" cmpd="sng" w="9525">
                      <a:solidFill>
                        <a:srgbClr val="CDA63C"/>
                      </a:solidFill>
                      <a:prstDash val="solid"/>
                      <a:round/>
                      <a:headEnd len="sm" w="sm" type="none"/>
                      <a:tailEnd len="sm" w="sm" type="none"/>
                    </a:lnL>
                    <a:lnR cap="flat" cmpd="sng" w="9525">
                      <a:solidFill>
                        <a:srgbClr val="CDA63C"/>
                      </a:solidFill>
                      <a:prstDash val="solid"/>
                      <a:round/>
                      <a:headEnd len="sm" w="sm" type="none"/>
                      <a:tailEnd len="sm" w="sm" type="none"/>
                    </a:lnR>
                    <a:lnT cap="flat" cmpd="sng" w="9525">
                      <a:solidFill>
                        <a:srgbClr val="CDA63C"/>
                      </a:solidFill>
                      <a:prstDash val="solid"/>
                      <a:round/>
                      <a:headEnd len="sm" w="sm" type="none"/>
                      <a:tailEnd len="sm" w="sm" type="none"/>
                    </a:lnT>
                    <a:lnB cap="flat" cmpd="sng" w="9525">
                      <a:solidFill>
                        <a:srgbClr val="CDA63C"/>
                      </a:solidFill>
                      <a:prstDash val="solid"/>
                      <a:round/>
                      <a:headEnd len="sm" w="sm" type="none"/>
                      <a:tailEnd len="sm" w="sm" type="none"/>
                    </a:lnB>
                  </a:tcPr>
                </a:tc>
                <a:tc>
                  <a:txBody>
                    <a:bodyPr/>
                    <a:lstStyle/>
                    <a:p>
                      <a:pPr indent="0" lvl="0" marL="476250" rtl="0" algn="ctr">
                        <a:lnSpc>
                          <a:spcPct val="150000"/>
                        </a:lnSpc>
                        <a:spcBef>
                          <a:spcPts val="1200"/>
                        </a:spcBef>
                        <a:spcAft>
                          <a:spcPts val="0"/>
                        </a:spcAft>
                        <a:buNone/>
                      </a:pPr>
                      <a:r>
                        <a:rPr b="1" lang="en-US" sz="2000">
                          <a:solidFill>
                            <a:schemeClr val="dk1"/>
                          </a:solidFill>
                          <a:latin typeface="Cormorant Garamond"/>
                          <a:ea typeface="Cormorant Garamond"/>
                          <a:cs typeface="Cormorant Garamond"/>
                          <a:sym typeface="Cormorant Garamond"/>
                        </a:rPr>
                        <a:t>False Positive </a:t>
                      </a:r>
                      <a:endParaRPr b="1" sz="2000">
                        <a:solidFill>
                          <a:schemeClr val="dk1"/>
                        </a:solidFill>
                        <a:latin typeface="Cormorant Garamond"/>
                        <a:ea typeface="Cormorant Garamond"/>
                        <a:cs typeface="Cormorant Garamond"/>
                        <a:sym typeface="Cormorant Garamond"/>
                      </a:endParaRPr>
                    </a:p>
                    <a:p>
                      <a:pPr indent="0" lvl="0" marL="476250" rtl="0" algn="ctr">
                        <a:lnSpc>
                          <a:spcPct val="150000"/>
                        </a:lnSpc>
                        <a:spcBef>
                          <a:spcPts val="1200"/>
                        </a:spcBef>
                        <a:spcAft>
                          <a:spcPts val="1200"/>
                        </a:spcAft>
                        <a:buClr>
                          <a:schemeClr val="dk1"/>
                        </a:buClr>
                        <a:buSzPts val="1100"/>
                        <a:buFont typeface="Arial"/>
                        <a:buNone/>
                      </a:pPr>
                      <a:r>
                        <a:rPr lang="en-US" sz="2000">
                          <a:solidFill>
                            <a:schemeClr val="dk1"/>
                          </a:solidFill>
                          <a:latin typeface="Cormorant Garamond"/>
                          <a:ea typeface="Cormorant Garamond"/>
                          <a:cs typeface="Cormorant Garamond"/>
                          <a:sym typeface="Cormorant Garamond"/>
                        </a:rPr>
                        <a:t>Incorrectly predicted a violation</a:t>
                      </a:r>
                      <a:endParaRPr b="1" sz="2000">
                        <a:solidFill>
                          <a:schemeClr val="dk1"/>
                        </a:solidFill>
                        <a:latin typeface="Cormorant Garamond"/>
                        <a:ea typeface="Cormorant Garamond"/>
                        <a:cs typeface="Cormorant Garamond"/>
                        <a:sym typeface="Cormorant Garamond"/>
                      </a:endParaRPr>
                    </a:p>
                  </a:txBody>
                  <a:tcPr marT="91425" marB="91425" marR="91425" marL="91425">
                    <a:lnL cap="flat" cmpd="sng" w="9525">
                      <a:solidFill>
                        <a:srgbClr val="CDA63C"/>
                      </a:solidFill>
                      <a:prstDash val="solid"/>
                      <a:round/>
                      <a:headEnd len="sm" w="sm" type="none"/>
                      <a:tailEnd len="sm" w="sm" type="none"/>
                    </a:lnL>
                    <a:lnR cap="flat" cmpd="sng" w="9525">
                      <a:solidFill>
                        <a:srgbClr val="CDA63C"/>
                      </a:solidFill>
                      <a:prstDash val="solid"/>
                      <a:round/>
                      <a:headEnd len="sm" w="sm" type="none"/>
                      <a:tailEnd len="sm" w="sm" type="none"/>
                    </a:lnR>
                    <a:lnT cap="flat" cmpd="sng" w="9525">
                      <a:solidFill>
                        <a:srgbClr val="CDA63C"/>
                      </a:solidFill>
                      <a:prstDash val="solid"/>
                      <a:round/>
                      <a:headEnd len="sm" w="sm" type="none"/>
                      <a:tailEnd len="sm" w="sm" type="none"/>
                    </a:lnT>
                    <a:lnB cap="flat" cmpd="sng" w="9525">
                      <a:solidFill>
                        <a:srgbClr val="CDA63C"/>
                      </a:solidFill>
                      <a:prstDash val="solid"/>
                      <a:round/>
                      <a:headEnd len="sm" w="sm" type="none"/>
                      <a:tailEnd len="sm" w="sm" type="none"/>
                    </a:lnB>
                  </a:tcPr>
                </a:tc>
              </a:tr>
              <a:tr h="1194650">
                <a:tc vMerge="1"/>
                <a:tc>
                  <a:txBody>
                    <a:bodyPr/>
                    <a:lstStyle/>
                    <a:p>
                      <a:pPr indent="0" lvl="0" marL="0" rtl="0" algn="ctr">
                        <a:spcBef>
                          <a:spcPts val="0"/>
                        </a:spcBef>
                        <a:spcAft>
                          <a:spcPts val="0"/>
                        </a:spcAft>
                        <a:buNone/>
                      </a:pPr>
                      <a:r>
                        <a:rPr lang="en-US" sz="3000">
                          <a:latin typeface="Cormorant Garamond"/>
                          <a:ea typeface="Cormorant Garamond"/>
                          <a:cs typeface="Cormorant Garamond"/>
                          <a:sym typeface="Cormorant Garamond"/>
                        </a:rPr>
                        <a:t>NO</a:t>
                      </a:r>
                      <a:endParaRPr sz="3000">
                        <a:latin typeface="Cormorant Garamond"/>
                        <a:ea typeface="Cormorant Garamond"/>
                        <a:cs typeface="Cormorant Garamond"/>
                        <a:sym typeface="Cormorant Garamond"/>
                      </a:endParaRPr>
                    </a:p>
                    <a:p>
                      <a:pPr indent="0" lvl="0" marL="0" rtl="0" algn="ctr">
                        <a:spcBef>
                          <a:spcPts val="0"/>
                        </a:spcBef>
                        <a:spcAft>
                          <a:spcPts val="0"/>
                        </a:spcAft>
                        <a:buNone/>
                      </a:pPr>
                      <a:r>
                        <a:rPr lang="en-US" sz="3000">
                          <a:latin typeface="Cormorant Garamond"/>
                          <a:ea typeface="Cormorant Garamond"/>
                          <a:cs typeface="Cormorant Garamond"/>
                          <a:sym typeface="Cormorant Garamond"/>
                        </a:rPr>
                        <a:t>(0)</a:t>
                      </a:r>
                      <a:endParaRPr sz="3000">
                        <a:latin typeface="Cormorant Garamond"/>
                        <a:ea typeface="Cormorant Garamond"/>
                        <a:cs typeface="Cormorant Garamond"/>
                        <a:sym typeface="Cormorant Garamond"/>
                      </a:endParaRPr>
                    </a:p>
                  </a:txBody>
                  <a:tcPr marT="91425" marB="91425" marR="91425" marL="91425">
                    <a:lnL cap="flat" cmpd="sng" w="9525">
                      <a:solidFill>
                        <a:srgbClr val="CDA63C"/>
                      </a:solidFill>
                      <a:prstDash val="solid"/>
                      <a:round/>
                      <a:headEnd len="sm" w="sm" type="none"/>
                      <a:tailEnd len="sm" w="sm" type="none"/>
                    </a:lnL>
                    <a:lnR cap="flat" cmpd="sng" w="9525">
                      <a:solidFill>
                        <a:srgbClr val="CDA63C"/>
                      </a:solidFill>
                      <a:prstDash val="solid"/>
                      <a:round/>
                      <a:headEnd len="sm" w="sm" type="none"/>
                      <a:tailEnd len="sm" w="sm" type="none"/>
                    </a:lnR>
                    <a:lnT cap="flat" cmpd="sng" w="9525">
                      <a:solidFill>
                        <a:srgbClr val="CDA63C"/>
                      </a:solidFill>
                      <a:prstDash val="solid"/>
                      <a:round/>
                      <a:headEnd len="sm" w="sm" type="none"/>
                      <a:tailEnd len="sm" w="sm" type="none"/>
                    </a:lnT>
                    <a:lnB cap="flat" cmpd="sng" w="9525">
                      <a:solidFill>
                        <a:srgbClr val="CDA63C"/>
                      </a:solidFill>
                      <a:prstDash val="solid"/>
                      <a:round/>
                      <a:headEnd len="sm" w="sm" type="none"/>
                      <a:tailEnd len="sm" w="sm" type="none"/>
                    </a:lnB>
                  </a:tcPr>
                </a:tc>
                <a:tc>
                  <a:txBody>
                    <a:bodyPr/>
                    <a:lstStyle/>
                    <a:p>
                      <a:pPr indent="0" lvl="0" marL="476250" rtl="0" algn="ctr">
                        <a:lnSpc>
                          <a:spcPct val="150000"/>
                        </a:lnSpc>
                        <a:spcBef>
                          <a:spcPts val="1200"/>
                        </a:spcBef>
                        <a:spcAft>
                          <a:spcPts val="0"/>
                        </a:spcAft>
                        <a:buNone/>
                      </a:pPr>
                      <a:r>
                        <a:rPr b="1" lang="en-US" sz="2000">
                          <a:solidFill>
                            <a:schemeClr val="dk1"/>
                          </a:solidFill>
                          <a:latin typeface="Cormorant Garamond"/>
                          <a:ea typeface="Cormorant Garamond"/>
                          <a:cs typeface="Cormorant Garamond"/>
                          <a:sym typeface="Cormorant Garamond"/>
                        </a:rPr>
                        <a:t>False Negative </a:t>
                      </a:r>
                      <a:endParaRPr b="1" sz="2000">
                        <a:solidFill>
                          <a:schemeClr val="dk1"/>
                        </a:solidFill>
                        <a:latin typeface="Cormorant Garamond"/>
                        <a:ea typeface="Cormorant Garamond"/>
                        <a:cs typeface="Cormorant Garamond"/>
                        <a:sym typeface="Cormorant Garamond"/>
                      </a:endParaRPr>
                    </a:p>
                    <a:p>
                      <a:pPr indent="0" lvl="0" marL="476250" rtl="0" algn="ctr">
                        <a:lnSpc>
                          <a:spcPct val="150000"/>
                        </a:lnSpc>
                        <a:spcBef>
                          <a:spcPts val="1200"/>
                        </a:spcBef>
                        <a:spcAft>
                          <a:spcPts val="1200"/>
                        </a:spcAft>
                        <a:buClr>
                          <a:schemeClr val="dk1"/>
                        </a:buClr>
                        <a:buSzPts val="1100"/>
                        <a:buFont typeface="Arial"/>
                        <a:buNone/>
                      </a:pPr>
                      <a:r>
                        <a:rPr lang="en-US" sz="2000">
                          <a:solidFill>
                            <a:schemeClr val="dk1"/>
                          </a:solidFill>
                          <a:latin typeface="Cormorant Garamond"/>
                          <a:ea typeface="Cormorant Garamond"/>
                          <a:cs typeface="Cormorant Garamond"/>
                          <a:sym typeface="Cormorant Garamond"/>
                        </a:rPr>
                        <a:t>Incorrectly predicted no violation</a:t>
                      </a:r>
                      <a:endParaRPr b="1" sz="2000">
                        <a:solidFill>
                          <a:schemeClr val="dk1"/>
                        </a:solidFill>
                        <a:latin typeface="Cormorant Garamond"/>
                        <a:ea typeface="Cormorant Garamond"/>
                        <a:cs typeface="Cormorant Garamond"/>
                        <a:sym typeface="Cormorant Garamond"/>
                      </a:endParaRPr>
                    </a:p>
                  </a:txBody>
                  <a:tcPr marT="91425" marB="91425" marR="91425" marL="91425">
                    <a:lnL cap="flat" cmpd="sng" w="9525">
                      <a:solidFill>
                        <a:srgbClr val="CDA63C"/>
                      </a:solidFill>
                      <a:prstDash val="solid"/>
                      <a:round/>
                      <a:headEnd len="sm" w="sm" type="none"/>
                      <a:tailEnd len="sm" w="sm" type="none"/>
                    </a:lnL>
                    <a:lnR cap="flat" cmpd="sng" w="9525">
                      <a:solidFill>
                        <a:srgbClr val="CDA63C"/>
                      </a:solidFill>
                      <a:prstDash val="solid"/>
                      <a:round/>
                      <a:headEnd len="sm" w="sm" type="none"/>
                      <a:tailEnd len="sm" w="sm" type="none"/>
                    </a:lnR>
                    <a:lnT cap="flat" cmpd="sng" w="9525">
                      <a:solidFill>
                        <a:srgbClr val="CDA63C"/>
                      </a:solidFill>
                      <a:prstDash val="solid"/>
                      <a:round/>
                      <a:headEnd len="sm" w="sm" type="none"/>
                      <a:tailEnd len="sm" w="sm" type="none"/>
                    </a:lnT>
                    <a:lnB cap="flat" cmpd="sng" w="9525">
                      <a:solidFill>
                        <a:srgbClr val="CDA63C"/>
                      </a:solidFill>
                      <a:prstDash val="solid"/>
                      <a:round/>
                      <a:headEnd len="sm" w="sm" type="none"/>
                      <a:tailEnd len="sm" w="sm" type="none"/>
                    </a:lnB>
                  </a:tcPr>
                </a:tc>
                <a:tc>
                  <a:txBody>
                    <a:bodyPr/>
                    <a:lstStyle/>
                    <a:p>
                      <a:pPr indent="0" lvl="0" marL="476250" rtl="0" algn="ctr">
                        <a:lnSpc>
                          <a:spcPct val="150000"/>
                        </a:lnSpc>
                        <a:spcBef>
                          <a:spcPts val="1200"/>
                        </a:spcBef>
                        <a:spcAft>
                          <a:spcPts val="0"/>
                        </a:spcAft>
                        <a:buNone/>
                      </a:pPr>
                      <a:r>
                        <a:rPr b="1" lang="en-US" sz="2000">
                          <a:solidFill>
                            <a:schemeClr val="dk1"/>
                          </a:solidFill>
                          <a:latin typeface="Cormorant Garamond"/>
                          <a:ea typeface="Cormorant Garamond"/>
                          <a:cs typeface="Cormorant Garamond"/>
                          <a:sym typeface="Cormorant Garamond"/>
                        </a:rPr>
                        <a:t>True Negative </a:t>
                      </a:r>
                      <a:endParaRPr b="1" sz="2000">
                        <a:solidFill>
                          <a:schemeClr val="dk1"/>
                        </a:solidFill>
                        <a:latin typeface="Cormorant Garamond"/>
                        <a:ea typeface="Cormorant Garamond"/>
                        <a:cs typeface="Cormorant Garamond"/>
                        <a:sym typeface="Cormorant Garamond"/>
                      </a:endParaRPr>
                    </a:p>
                    <a:p>
                      <a:pPr indent="0" lvl="0" marL="476250" rtl="0" algn="ctr">
                        <a:lnSpc>
                          <a:spcPct val="150000"/>
                        </a:lnSpc>
                        <a:spcBef>
                          <a:spcPts val="1200"/>
                        </a:spcBef>
                        <a:spcAft>
                          <a:spcPts val="1200"/>
                        </a:spcAft>
                        <a:buClr>
                          <a:schemeClr val="dk1"/>
                        </a:buClr>
                        <a:buSzPts val="1100"/>
                        <a:buFont typeface="Arial"/>
                        <a:buNone/>
                      </a:pPr>
                      <a:r>
                        <a:rPr lang="en-US" sz="2000">
                          <a:solidFill>
                            <a:schemeClr val="dk1"/>
                          </a:solidFill>
                          <a:latin typeface="Cormorant Garamond"/>
                          <a:ea typeface="Cormorant Garamond"/>
                          <a:cs typeface="Cormorant Garamond"/>
                          <a:sym typeface="Cormorant Garamond"/>
                        </a:rPr>
                        <a:t>Correctly predicted no violation</a:t>
                      </a:r>
                      <a:endParaRPr b="1" sz="2000">
                        <a:solidFill>
                          <a:schemeClr val="dk1"/>
                        </a:solidFill>
                        <a:latin typeface="Cormorant Garamond"/>
                        <a:ea typeface="Cormorant Garamond"/>
                        <a:cs typeface="Cormorant Garamond"/>
                        <a:sym typeface="Cormorant Garamond"/>
                      </a:endParaRPr>
                    </a:p>
                  </a:txBody>
                  <a:tcPr marT="91425" marB="91425" marR="91425" marL="91425">
                    <a:lnL cap="flat" cmpd="sng" w="9525">
                      <a:solidFill>
                        <a:srgbClr val="CDA63C"/>
                      </a:solidFill>
                      <a:prstDash val="solid"/>
                      <a:round/>
                      <a:headEnd len="sm" w="sm" type="none"/>
                      <a:tailEnd len="sm" w="sm" type="none"/>
                    </a:lnL>
                    <a:lnR cap="flat" cmpd="sng" w="9525">
                      <a:solidFill>
                        <a:srgbClr val="CDA63C"/>
                      </a:solidFill>
                      <a:prstDash val="solid"/>
                      <a:round/>
                      <a:headEnd len="sm" w="sm" type="none"/>
                      <a:tailEnd len="sm" w="sm" type="none"/>
                    </a:lnR>
                    <a:lnT cap="flat" cmpd="sng" w="9525">
                      <a:solidFill>
                        <a:srgbClr val="CDA63C"/>
                      </a:solidFill>
                      <a:prstDash val="solid"/>
                      <a:round/>
                      <a:headEnd len="sm" w="sm" type="none"/>
                      <a:tailEnd len="sm" w="sm" type="none"/>
                    </a:lnT>
                    <a:lnB cap="flat" cmpd="sng" w="9525">
                      <a:solidFill>
                        <a:srgbClr val="CDA63C"/>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48" name="Shape 148"/>
        <p:cNvGrpSpPr/>
        <p:nvPr/>
      </p:nvGrpSpPr>
      <p:grpSpPr>
        <a:xfrm>
          <a:off x="0" y="0"/>
          <a:ext cx="0" cy="0"/>
          <a:chOff x="0" y="0"/>
          <a:chExt cx="0" cy="0"/>
        </a:xfrm>
      </p:grpSpPr>
      <p:grpSp>
        <p:nvGrpSpPr>
          <p:cNvPr id="149" name="Google Shape;149;p4"/>
          <p:cNvGrpSpPr/>
          <p:nvPr/>
        </p:nvGrpSpPr>
        <p:grpSpPr>
          <a:xfrm>
            <a:off x="16351370" y="1028700"/>
            <a:ext cx="907930" cy="907930"/>
            <a:chOff x="0" y="0"/>
            <a:chExt cx="1210574" cy="1210574"/>
          </a:xfrm>
        </p:grpSpPr>
        <p:sp>
          <p:nvSpPr>
            <p:cNvPr id="150" name="Google Shape;150;p4"/>
            <p:cNvSpPr/>
            <p:nvPr/>
          </p:nvSpPr>
          <p:spPr>
            <a:xfrm>
              <a:off x="0" y="0"/>
              <a:ext cx="1210574" cy="1210574"/>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txBox="1"/>
            <p:nvPr/>
          </p:nvSpPr>
          <p:spPr>
            <a:xfrm>
              <a:off x="241518" y="321121"/>
              <a:ext cx="727500" cy="6156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3000">
                  <a:solidFill>
                    <a:srgbClr val="FAFAFA"/>
                  </a:solidFill>
                  <a:latin typeface="Cormorant Garamond"/>
                  <a:ea typeface="Cormorant Garamond"/>
                  <a:cs typeface="Cormorant Garamond"/>
                  <a:sym typeface="Cormorant Garamond"/>
                </a:rPr>
                <a:t>VII</a:t>
              </a:r>
              <a:endParaRPr/>
            </a:p>
          </p:txBody>
        </p:sp>
      </p:grpSp>
      <p:sp>
        <p:nvSpPr>
          <p:cNvPr id="152" name="Google Shape;152;p4"/>
          <p:cNvSpPr txBox="1"/>
          <p:nvPr/>
        </p:nvSpPr>
        <p:spPr>
          <a:xfrm>
            <a:off x="1028700" y="1114425"/>
            <a:ext cx="10704600" cy="7695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5000">
                <a:solidFill>
                  <a:schemeClr val="dk1"/>
                </a:solidFill>
                <a:latin typeface="Cormorant Garamond"/>
                <a:ea typeface="Cormorant Garamond"/>
                <a:cs typeface="Cormorant Garamond"/>
                <a:sym typeface="Cormorant Garamond"/>
              </a:rPr>
              <a:t>Used models:</a:t>
            </a:r>
            <a:endParaRPr sz="5000">
              <a:latin typeface="Cormorant Garamond"/>
              <a:ea typeface="Cormorant Garamond"/>
              <a:cs typeface="Cormorant Garamond"/>
              <a:sym typeface="Cormorant Garamond"/>
            </a:endParaRPr>
          </a:p>
        </p:txBody>
      </p:sp>
      <p:sp>
        <p:nvSpPr>
          <p:cNvPr id="153" name="Google Shape;153;p4"/>
          <p:cNvSpPr/>
          <p:nvPr/>
        </p:nvSpPr>
        <p:spPr>
          <a:xfrm>
            <a:off x="1028700" y="3201971"/>
            <a:ext cx="420642" cy="382784"/>
          </a:xfrm>
          <a:custGeom>
            <a:rect b="b" l="l" r="r" t="t"/>
            <a:pathLst>
              <a:path extrusionOk="0" h="382784" w="420642">
                <a:moveTo>
                  <a:pt x="0" y="0"/>
                </a:moveTo>
                <a:lnTo>
                  <a:pt x="420642" y="0"/>
                </a:lnTo>
                <a:lnTo>
                  <a:pt x="420642" y="382784"/>
                </a:lnTo>
                <a:lnTo>
                  <a:pt x="0" y="382784"/>
                </a:lnTo>
                <a:lnTo>
                  <a:pt x="0" y="0"/>
                </a:lnTo>
                <a:close/>
              </a:path>
            </a:pathLst>
          </a:custGeom>
          <a:blipFill rotWithShape="1">
            <a:blip r:embed="rId3">
              <a:alphaModFix/>
            </a:blip>
            <a:stretch>
              <a:fillRect b="0" l="0" r="0" t="0"/>
            </a:stretch>
          </a:blipFill>
          <a:ln>
            <a:noFill/>
          </a:ln>
        </p:spPr>
      </p:sp>
      <p:grpSp>
        <p:nvGrpSpPr>
          <p:cNvPr id="154" name="Google Shape;154;p4"/>
          <p:cNvGrpSpPr/>
          <p:nvPr/>
        </p:nvGrpSpPr>
        <p:grpSpPr>
          <a:xfrm>
            <a:off x="1717928" y="3140950"/>
            <a:ext cx="4203755" cy="4651204"/>
            <a:chOff x="0" y="-85725"/>
            <a:chExt cx="4398613" cy="6201606"/>
          </a:xfrm>
        </p:grpSpPr>
        <p:sp>
          <p:nvSpPr>
            <p:cNvPr id="155" name="Google Shape;155;p4"/>
            <p:cNvSpPr txBox="1"/>
            <p:nvPr/>
          </p:nvSpPr>
          <p:spPr>
            <a:xfrm>
              <a:off x="0" y="-85725"/>
              <a:ext cx="4398600" cy="615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000" u="none" cap="none" strike="noStrike">
                  <a:solidFill>
                    <a:srgbClr val="1A1B18"/>
                  </a:solidFill>
                  <a:latin typeface="Cormorant Garamond"/>
                  <a:ea typeface="Cormorant Garamond"/>
                  <a:cs typeface="Cormorant Garamond"/>
                  <a:sym typeface="Cormorant Garamond"/>
                </a:rPr>
                <a:t>logistic</a:t>
              </a:r>
              <a:r>
                <a:rPr b="1" lang="en-US" sz="3000">
                  <a:solidFill>
                    <a:srgbClr val="1A1B18"/>
                  </a:solidFill>
                  <a:latin typeface="Cormorant Garamond"/>
                  <a:ea typeface="Cormorant Garamond"/>
                  <a:cs typeface="Cormorant Garamond"/>
                  <a:sym typeface="Cormorant Garamond"/>
                </a:rPr>
                <a:t> </a:t>
              </a:r>
              <a:r>
                <a:rPr b="1" i="0" lang="en-US" sz="3000" u="none" cap="none" strike="noStrike">
                  <a:solidFill>
                    <a:srgbClr val="1A1B18"/>
                  </a:solidFill>
                  <a:latin typeface="Cormorant Garamond"/>
                  <a:ea typeface="Cormorant Garamond"/>
                  <a:cs typeface="Cormorant Garamond"/>
                  <a:sym typeface="Cormorant Garamond"/>
                </a:rPr>
                <a:t>prediction</a:t>
              </a:r>
              <a:endParaRPr sz="3000">
                <a:latin typeface="Cormorant Garamond"/>
                <a:ea typeface="Cormorant Garamond"/>
                <a:cs typeface="Cormorant Garamond"/>
                <a:sym typeface="Cormorant Garamond"/>
              </a:endParaRPr>
            </a:p>
          </p:txBody>
        </p:sp>
        <p:sp>
          <p:nvSpPr>
            <p:cNvPr id="156" name="Google Shape;156;p4"/>
            <p:cNvSpPr txBox="1"/>
            <p:nvPr/>
          </p:nvSpPr>
          <p:spPr>
            <a:xfrm>
              <a:off x="13" y="882381"/>
              <a:ext cx="4398600" cy="52335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0"/>
                </a:spcBef>
                <a:spcAft>
                  <a:spcPts val="0"/>
                </a:spcAft>
                <a:buNone/>
              </a:pPr>
              <a:r>
                <a:rPr lang="en-US" sz="2500">
                  <a:latin typeface="Cormorant Garamond"/>
                  <a:ea typeface="Cormorant Garamond"/>
                  <a:cs typeface="Cormorant Garamond"/>
                  <a:sym typeface="Cormorant Garamond"/>
                </a:rPr>
                <a:t>Predicts the probability of a binary outcome (yes/no)</a:t>
              </a:r>
              <a:endParaRPr sz="2500">
                <a:latin typeface="Cormorant Garamond"/>
                <a:ea typeface="Cormorant Garamond"/>
                <a:cs typeface="Cormorant Garamond"/>
                <a:sym typeface="Cormorant Garamond"/>
              </a:endParaRPr>
            </a:p>
            <a:p>
              <a:pPr indent="-387350" lvl="0" marL="457200" rtl="0" algn="just">
                <a:lnSpc>
                  <a:spcPct val="115000"/>
                </a:lnSpc>
                <a:spcBef>
                  <a:spcPts val="0"/>
                </a:spcBef>
                <a:spcAft>
                  <a:spcPts val="0"/>
                </a:spcAft>
                <a:buSzPts val="2500"/>
                <a:buFont typeface="Cormorant Garamond"/>
                <a:buChar char="●"/>
              </a:pPr>
              <a:r>
                <a:rPr lang="en-US" sz="2500">
                  <a:latin typeface="Cormorant Garamond"/>
                  <a:ea typeface="Cormorant Garamond"/>
                  <a:cs typeface="Cormorant Garamond"/>
                  <a:sym typeface="Cormorant Garamond"/>
                </a:rPr>
                <a:t>Outputs a value between 0 and 1</a:t>
              </a:r>
              <a:endParaRPr sz="2500">
                <a:latin typeface="Cormorant Garamond"/>
                <a:ea typeface="Cormorant Garamond"/>
                <a:cs typeface="Cormorant Garamond"/>
                <a:sym typeface="Cormorant Garamond"/>
              </a:endParaRPr>
            </a:p>
            <a:p>
              <a:pPr indent="-387350" lvl="0" marL="457200" rtl="0" algn="just">
                <a:lnSpc>
                  <a:spcPct val="115000"/>
                </a:lnSpc>
                <a:spcBef>
                  <a:spcPts val="0"/>
                </a:spcBef>
                <a:spcAft>
                  <a:spcPts val="0"/>
                </a:spcAft>
                <a:buSzPts val="2500"/>
                <a:buFont typeface="Cormorant Garamond"/>
                <a:buChar char="●"/>
              </a:pPr>
              <a:r>
                <a:rPr lang="en-US" sz="2500">
                  <a:latin typeface="Cormorant Garamond"/>
                  <a:ea typeface="Cormorant Garamond"/>
                  <a:cs typeface="Cormorant Garamond"/>
                  <a:sym typeface="Cormorant Garamond"/>
                </a:rPr>
                <a:t>Assumes linear relationships between features and outcome</a:t>
              </a:r>
              <a:endParaRPr sz="2500">
                <a:latin typeface="Cormorant Garamond"/>
                <a:ea typeface="Cormorant Garamond"/>
                <a:cs typeface="Cormorant Garamond"/>
                <a:sym typeface="Cormorant Garamond"/>
              </a:endParaRPr>
            </a:p>
            <a:p>
              <a:pPr indent="-387350" lvl="0" marL="457200" rtl="0" algn="just">
                <a:lnSpc>
                  <a:spcPct val="115000"/>
                </a:lnSpc>
                <a:spcBef>
                  <a:spcPts val="0"/>
                </a:spcBef>
                <a:spcAft>
                  <a:spcPts val="0"/>
                </a:spcAft>
                <a:buSzPts val="2500"/>
                <a:buFont typeface="Cormorant Garamond"/>
                <a:buChar char="●"/>
              </a:pPr>
              <a:r>
                <a:rPr lang="en-US" sz="2500">
                  <a:latin typeface="Cormorant Garamond"/>
                  <a:ea typeface="Cormorant Garamond"/>
                  <a:cs typeface="Cormorant Garamond"/>
                  <a:sym typeface="Cormorant Garamond"/>
                </a:rPr>
                <a:t>Useful for interpretable, probabilistic classification</a:t>
              </a:r>
              <a:endParaRPr sz="2500">
                <a:latin typeface="Cormorant Garamond"/>
                <a:ea typeface="Cormorant Garamond"/>
                <a:cs typeface="Cormorant Garamond"/>
                <a:sym typeface="Cormorant Garamond"/>
              </a:endParaRPr>
            </a:p>
            <a:p>
              <a:pPr indent="0" lvl="0" marL="0" marR="0" rtl="0" algn="l">
                <a:lnSpc>
                  <a:spcPct val="140000"/>
                </a:lnSpc>
                <a:spcBef>
                  <a:spcPts val="0"/>
                </a:spcBef>
                <a:spcAft>
                  <a:spcPts val="0"/>
                </a:spcAft>
                <a:buNone/>
              </a:pPr>
              <a:r>
                <a:t/>
              </a:r>
              <a:endParaRPr sz="2500"/>
            </a:p>
          </p:txBody>
        </p:sp>
      </p:grpSp>
      <p:sp>
        <p:nvSpPr>
          <p:cNvPr id="157" name="Google Shape;157;p4"/>
          <p:cNvSpPr/>
          <p:nvPr/>
        </p:nvSpPr>
        <p:spPr>
          <a:xfrm>
            <a:off x="6127810" y="3201971"/>
            <a:ext cx="420642" cy="382784"/>
          </a:xfrm>
          <a:custGeom>
            <a:rect b="b" l="l" r="r" t="t"/>
            <a:pathLst>
              <a:path extrusionOk="0" h="382784" w="420642">
                <a:moveTo>
                  <a:pt x="0" y="0"/>
                </a:moveTo>
                <a:lnTo>
                  <a:pt x="420642" y="0"/>
                </a:lnTo>
                <a:lnTo>
                  <a:pt x="420642" y="382784"/>
                </a:lnTo>
                <a:lnTo>
                  <a:pt x="0" y="382784"/>
                </a:lnTo>
                <a:lnTo>
                  <a:pt x="0" y="0"/>
                </a:lnTo>
                <a:close/>
              </a:path>
            </a:pathLst>
          </a:custGeom>
          <a:blipFill rotWithShape="1">
            <a:blip r:embed="rId3">
              <a:alphaModFix/>
            </a:blip>
            <a:stretch>
              <a:fillRect b="0" l="0" r="0" t="0"/>
            </a:stretch>
          </a:blipFill>
          <a:ln>
            <a:noFill/>
          </a:ln>
        </p:spPr>
      </p:sp>
      <p:grpSp>
        <p:nvGrpSpPr>
          <p:cNvPr id="158" name="Google Shape;158;p4"/>
          <p:cNvGrpSpPr/>
          <p:nvPr/>
        </p:nvGrpSpPr>
        <p:grpSpPr>
          <a:xfrm>
            <a:off x="6817025" y="3140950"/>
            <a:ext cx="3789394" cy="3766044"/>
            <a:chOff x="0" y="-85725"/>
            <a:chExt cx="4398600" cy="5021392"/>
          </a:xfrm>
        </p:grpSpPr>
        <p:sp>
          <p:nvSpPr>
            <p:cNvPr id="159" name="Google Shape;159;p4"/>
            <p:cNvSpPr txBox="1"/>
            <p:nvPr/>
          </p:nvSpPr>
          <p:spPr>
            <a:xfrm>
              <a:off x="0" y="-85725"/>
              <a:ext cx="4398600" cy="615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3000">
                  <a:solidFill>
                    <a:srgbClr val="1A1B18"/>
                  </a:solidFill>
                  <a:latin typeface="Cormorant Garamond"/>
                  <a:ea typeface="Cormorant Garamond"/>
                  <a:cs typeface="Cormorant Garamond"/>
                  <a:sym typeface="Cormorant Garamond"/>
                </a:rPr>
                <a:t>tree prediction</a:t>
              </a:r>
              <a:endParaRPr sz="3000">
                <a:latin typeface="Cormorant Garamond"/>
                <a:ea typeface="Cormorant Garamond"/>
                <a:cs typeface="Cormorant Garamond"/>
                <a:sym typeface="Cormorant Garamond"/>
              </a:endParaRPr>
            </a:p>
          </p:txBody>
        </p:sp>
        <p:sp>
          <p:nvSpPr>
            <p:cNvPr id="160" name="Google Shape;160;p4"/>
            <p:cNvSpPr txBox="1"/>
            <p:nvPr/>
          </p:nvSpPr>
          <p:spPr>
            <a:xfrm>
              <a:off x="0" y="882367"/>
              <a:ext cx="4398600" cy="4053300"/>
            </a:xfrm>
            <a:prstGeom prst="rect">
              <a:avLst/>
            </a:prstGeom>
            <a:noFill/>
            <a:ln>
              <a:noFill/>
            </a:ln>
          </p:spPr>
          <p:txBody>
            <a:bodyPr anchorCtr="0" anchor="t" bIns="0" lIns="0" spcFirstLastPara="1" rIns="0" wrap="square" tIns="0">
              <a:spAutoFit/>
            </a:bodyPr>
            <a:lstStyle/>
            <a:p>
              <a:pPr indent="-387350" lvl="0" marL="457200" rtl="0" algn="l">
                <a:lnSpc>
                  <a:spcPct val="115000"/>
                </a:lnSpc>
                <a:spcBef>
                  <a:spcPts val="0"/>
                </a:spcBef>
                <a:spcAft>
                  <a:spcPts val="0"/>
                </a:spcAft>
                <a:buClr>
                  <a:srgbClr val="1A1B18"/>
                </a:buClr>
                <a:buSzPts val="2500"/>
                <a:buFont typeface="Cormorant Garamond Light"/>
                <a:buChar char="●"/>
              </a:pPr>
              <a:r>
                <a:rPr lang="en-US" sz="2500">
                  <a:solidFill>
                    <a:srgbClr val="1A1B18"/>
                  </a:solidFill>
                  <a:latin typeface="Cormorant Garamond Light"/>
                  <a:ea typeface="Cormorant Garamond Light"/>
                  <a:cs typeface="Cormorant Garamond Light"/>
                  <a:sym typeface="Cormorant Garamond Light"/>
                </a:rPr>
                <a:t>Makes decisions by asking a series of yes/no questions</a:t>
              </a:r>
              <a:endParaRPr sz="2500">
                <a:solidFill>
                  <a:srgbClr val="1A1B18"/>
                </a:solidFill>
                <a:latin typeface="Cormorant Garamond Light"/>
                <a:ea typeface="Cormorant Garamond Light"/>
                <a:cs typeface="Cormorant Garamond Light"/>
                <a:sym typeface="Cormorant Garamond Light"/>
              </a:endParaRPr>
            </a:p>
            <a:p>
              <a:pPr indent="-387350" lvl="0" marL="457200" rtl="0" algn="l">
                <a:lnSpc>
                  <a:spcPct val="115000"/>
                </a:lnSpc>
                <a:spcBef>
                  <a:spcPts val="0"/>
                </a:spcBef>
                <a:spcAft>
                  <a:spcPts val="0"/>
                </a:spcAft>
                <a:buClr>
                  <a:srgbClr val="1A1B18"/>
                </a:buClr>
                <a:buSzPts val="2500"/>
                <a:buFont typeface="Cormorant Garamond Light"/>
                <a:buChar char="●"/>
              </a:pPr>
              <a:r>
                <a:rPr lang="en-US" sz="2500">
                  <a:solidFill>
                    <a:srgbClr val="1A1B18"/>
                  </a:solidFill>
                  <a:latin typeface="Cormorant Garamond Light"/>
                  <a:ea typeface="Cormorant Garamond Light"/>
                  <a:cs typeface="Cormorant Garamond Light"/>
                  <a:sym typeface="Cormorant Garamond Light"/>
                </a:rPr>
                <a:t>Builds a tree-like structure with rules at each split</a:t>
              </a:r>
              <a:endParaRPr sz="2500">
                <a:solidFill>
                  <a:srgbClr val="1A1B18"/>
                </a:solidFill>
                <a:latin typeface="Cormorant Garamond Light"/>
                <a:ea typeface="Cormorant Garamond Light"/>
                <a:cs typeface="Cormorant Garamond Light"/>
                <a:sym typeface="Cormorant Garamond Light"/>
              </a:endParaRPr>
            </a:p>
            <a:p>
              <a:pPr indent="-387350" lvl="0" marL="457200" rtl="0" algn="l">
                <a:lnSpc>
                  <a:spcPct val="115000"/>
                </a:lnSpc>
                <a:spcBef>
                  <a:spcPts val="0"/>
                </a:spcBef>
                <a:spcAft>
                  <a:spcPts val="0"/>
                </a:spcAft>
                <a:buClr>
                  <a:srgbClr val="1A1B18"/>
                </a:buClr>
                <a:buSzPts val="2500"/>
                <a:buFont typeface="Cormorant Garamond Light"/>
                <a:buChar char="●"/>
              </a:pPr>
              <a:r>
                <a:rPr lang="en-US" sz="2500">
                  <a:solidFill>
                    <a:srgbClr val="1A1B18"/>
                  </a:solidFill>
                  <a:latin typeface="Cormorant Garamond Light"/>
                  <a:ea typeface="Cormorant Garamond Light"/>
                  <a:cs typeface="Cormorant Garamond Light"/>
                  <a:sym typeface="Cormorant Garamond Light"/>
                </a:rPr>
                <a:t>Can overfit if the tree is too deep</a:t>
              </a:r>
              <a:endParaRPr sz="2500">
                <a:solidFill>
                  <a:srgbClr val="1A1B18"/>
                </a:solidFill>
                <a:latin typeface="Cormorant Garamond Light"/>
                <a:ea typeface="Cormorant Garamond Light"/>
                <a:cs typeface="Cormorant Garamond Light"/>
                <a:sym typeface="Cormorant Garamond Light"/>
              </a:endParaRPr>
            </a:p>
            <a:p>
              <a:pPr indent="0" lvl="0" marL="0" marR="0" rtl="0" algn="l">
                <a:lnSpc>
                  <a:spcPct val="140000"/>
                </a:lnSpc>
                <a:spcBef>
                  <a:spcPts val="0"/>
                </a:spcBef>
                <a:spcAft>
                  <a:spcPts val="0"/>
                </a:spcAft>
                <a:buNone/>
              </a:pPr>
              <a:r>
                <a:t/>
              </a:r>
              <a:endParaRPr sz="2500">
                <a:solidFill>
                  <a:srgbClr val="1A1B18"/>
                </a:solidFill>
                <a:latin typeface="Cormorant Garamond Light"/>
                <a:ea typeface="Cormorant Garamond Light"/>
                <a:cs typeface="Cormorant Garamond Light"/>
                <a:sym typeface="Cormorant Garamond Light"/>
              </a:endParaRPr>
            </a:p>
          </p:txBody>
        </p:sp>
      </p:grpSp>
      <p:sp>
        <p:nvSpPr>
          <p:cNvPr id="161" name="Google Shape;161;p4"/>
          <p:cNvSpPr/>
          <p:nvPr/>
        </p:nvSpPr>
        <p:spPr>
          <a:xfrm>
            <a:off x="11312645" y="3201971"/>
            <a:ext cx="420642" cy="382784"/>
          </a:xfrm>
          <a:custGeom>
            <a:rect b="b" l="l" r="r" t="t"/>
            <a:pathLst>
              <a:path extrusionOk="0" h="382784" w="420642">
                <a:moveTo>
                  <a:pt x="0" y="0"/>
                </a:moveTo>
                <a:lnTo>
                  <a:pt x="420642" y="0"/>
                </a:lnTo>
                <a:lnTo>
                  <a:pt x="420642" y="382784"/>
                </a:lnTo>
                <a:lnTo>
                  <a:pt x="0" y="382784"/>
                </a:lnTo>
                <a:lnTo>
                  <a:pt x="0" y="0"/>
                </a:lnTo>
                <a:close/>
              </a:path>
            </a:pathLst>
          </a:custGeom>
          <a:blipFill rotWithShape="1">
            <a:blip r:embed="rId3">
              <a:alphaModFix/>
            </a:blip>
            <a:stretch>
              <a:fillRect b="0" l="0" r="0" t="0"/>
            </a:stretch>
          </a:blipFill>
          <a:ln>
            <a:noFill/>
          </a:ln>
        </p:spPr>
      </p:sp>
      <p:grpSp>
        <p:nvGrpSpPr>
          <p:cNvPr id="162" name="Google Shape;162;p4"/>
          <p:cNvGrpSpPr/>
          <p:nvPr/>
        </p:nvGrpSpPr>
        <p:grpSpPr>
          <a:xfrm>
            <a:off x="12001846" y="3140950"/>
            <a:ext cx="4773361" cy="5540844"/>
            <a:chOff x="0" y="-85725"/>
            <a:chExt cx="4398600" cy="7387792"/>
          </a:xfrm>
        </p:grpSpPr>
        <p:sp>
          <p:nvSpPr>
            <p:cNvPr id="163" name="Google Shape;163;p4"/>
            <p:cNvSpPr txBox="1"/>
            <p:nvPr/>
          </p:nvSpPr>
          <p:spPr>
            <a:xfrm>
              <a:off x="0" y="-85725"/>
              <a:ext cx="4398600" cy="615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3000">
                  <a:solidFill>
                    <a:srgbClr val="1A1B18"/>
                  </a:solidFill>
                  <a:latin typeface="Cormorant Garamond"/>
                  <a:ea typeface="Cormorant Garamond"/>
                  <a:cs typeface="Cormorant Garamond"/>
                  <a:sym typeface="Cormorant Garamond"/>
                </a:rPr>
                <a:t>bayes prediction</a:t>
              </a:r>
              <a:endParaRPr sz="3000">
                <a:latin typeface="Cormorant Garamond"/>
                <a:ea typeface="Cormorant Garamond"/>
                <a:cs typeface="Cormorant Garamond"/>
                <a:sym typeface="Cormorant Garamond"/>
              </a:endParaRPr>
            </a:p>
          </p:txBody>
        </p:sp>
        <p:sp>
          <p:nvSpPr>
            <p:cNvPr id="164" name="Google Shape;164;p4"/>
            <p:cNvSpPr txBox="1"/>
            <p:nvPr/>
          </p:nvSpPr>
          <p:spPr>
            <a:xfrm>
              <a:off x="0" y="882367"/>
              <a:ext cx="4398600" cy="6419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300">
                  <a:solidFill>
                    <a:srgbClr val="1A1B18"/>
                  </a:solidFill>
                  <a:latin typeface="Cormorant Garamond Light"/>
                  <a:ea typeface="Cormorant Garamond Light"/>
                  <a:cs typeface="Cormorant Garamond Light"/>
                  <a:sym typeface="Cormorant Garamond Light"/>
                </a:rPr>
                <a:t>Calculates the probability for each possible class and selects the one with the highest probability.</a:t>
              </a:r>
              <a:endParaRPr sz="2300">
                <a:solidFill>
                  <a:srgbClr val="1A1B18"/>
                </a:solidFill>
                <a:latin typeface="Cormorant Garamond Light"/>
                <a:ea typeface="Cormorant Garamond Light"/>
                <a:cs typeface="Cormorant Garamond Light"/>
                <a:sym typeface="Cormorant Garamond Light"/>
              </a:endParaRPr>
            </a:p>
            <a:p>
              <a:pPr indent="-374650" lvl="0" marL="457200" marR="0" rtl="0" algn="l">
                <a:lnSpc>
                  <a:spcPct val="140000"/>
                </a:lnSpc>
                <a:spcBef>
                  <a:spcPts val="0"/>
                </a:spcBef>
                <a:spcAft>
                  <a:spcPts val="0"/>
                </a:spcAft>
                <a:buClr>
                  <a:srgbClr val="1A1B18"/>
                </a:buClr>
                <a:buSzPts val="2300"/>
                <a:buFont typeface="Cormorant Garamond Light"/>
                <a:buChar char="●"/>
              </a:pPr>
              <a:r>
                <a:rPr lang="en-US" sz="2300">
                  <a:solidFill>
                    <a:srgbClr val="1A1B18"/>
                  </a:solidFill>
                  <a:latin typeface="Cormorant Garamond Light"/>
                  <a:ea typeface="Cormorant Garamond Light"/>
                  <a:cs typeface="Cormorant Garamond Light"/>
                  <a:sym typeface="Cormorant Garamond Light"/>
                </a:rPr>
                <a:t>Assumes that all the features are independent of one another (naive but effective) </a:t>
              </a:r>
              <a:endParaRPr sz="2300">
                <a:solidFill>
                  <a:srgbClr val="1A1B18"/>
                </a:solidFill>
                <a:latin typeface="Cormorant Garamond Light"/>
                <a:ea typeface="Cormorant Garamond Light"/>
                <a:cs typeface="Cormorant Garamond Light"/>
                <a:sym typeface="Cormorant Garamond Light"/>
              </a:endParaRPr>
            </a:p>
            <a:p>
              <a:pPr indent="-374650" lvl="0" marL="457200" marR="0" rtl="0" algn="l">
                <a:lnSpc>
                  <a:spcPct val="140000"/>
                </a:lnSpc>
                <a:spcBef>
                  <a:spcPts val="0"/>
                </a:spcBef>
                <a:spcAft>
                  <a:spcPts val="0"/>
                </a:spcAft>
                <a:buClr>
                  <a:srgbClr val="1A1B18"/>
                </a:buClr>
                <a:buSzPts val="2300"/>
                <a:buFont typeface="Cormorant Garamond Light"/>
                <a:buChar char="●"/>
              </a:pPr>
              <a:r>
                <a:rPr lang="en-US" sz="2300">
                  <a:solidFill>
                    <a:srgbClr val="1A1B18"/>
                  </a:solidFill>
                  <a:latin typeface="Cormorant Garamond Light"/>
                  <a:ea typeface="Cormorant Garamond Light"/>
                  <a:cs typeface="Cormorant Garamond Light"/>
                  <a:sym typeface="Cormorant Garamond Light"/>
                </a:rPr>
                <a:t>Works well with many features, even with small datasets </a:t>
              </a:r>
              <a:endParaRPr sz="2300">
                <a:solidFill>
                  <a:srgbClr val="1A1B18"/>
                </a:solidFill>
                <a:latin typeface="Cormorant Garamond Light"/>
                <a:ea typeface="Cormorant Garamond Light"/>
                <a:cs typeface="Cormorant Garamond Light"/>
                <a:sym typeface="Cormorant Garamond Light"/>
              </a:endParaRPr>
            </a:p>
            <a:p>
              <a:pPr indent="-374650" lvl="0" marL="457200" marR="0" rtl="0" algn="l">
                <a:lnSpc>
                  <a:spcPct val="140000"/>
                </a:lnSpc>
                <a:spcBef>
                  <a:spcPts val="0"/>
                </a:spcBef>
                <a:spcAft>
                  <a:spcPts val="0"/>
                </a:spcAft>
                <a:buClr>
                  <a:srgbClr val="1A1B18"/>
                </a:buClr>
                <a:buSzPts val="2300"/>
                <a:buFont typeface="Cormorant Garamond Light"/>
                <a:buChar char="●"/>
              </a:pPr>
              <a:r>
                <a:rPr lang="en-US" sz="2300">
                  <a:solidFill>
                    <a:srgbClr val="1A1B18"/>
                  </a:solidFill>
                  <a:latin typeface="Cormorant Garamond Light"/>
                  <a:ea typeface="Cormorant Garamond Light"/>
                  <a:cs typeface="Cormorant Garamond Light"/>
                  <a:sym typeface="Cormorant Garamond Light"/>
                </a:rPr>
                <a:t>Fast, simple, and surprisingly accurate</a:t>
              </a:r>
              <a:endParaRPr sz="2300">
                <a:latin typeface="Cormorant Garamond"/>
                <a:ea typeface="Cormorant Garamond"/>
                <a:cs typeface="Cormorant Garamond"/>
                <a:sym typeface="Cormorant Garamond"/>
              </a:endParaRPr>
            </a:p>
          </p:txBody>
        </p:sp>
      </p:grpSp>
      <p:sp>
        <p:nvSpPr>
          <p:cNvPr id="165" name="Google Shape;165;p4"/>
          <p:cNvSpPr txBox="1"/>
          <p:nvPr/>
        </p:nvSpPr>
        <p:spPr>
          <a:xfrm>
            <a:off x="1717925" y="8611625"/>
            <a:ext cx="16965300" cy="9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500">
                <a:solidFill>
                  <a:schemeClr val="dk1"/>
                </a:solidFill>
                <a:latin typeface="Cormorant Garamond"/>
                <a:ea typeface="Cormorant Garamond"/>
                <a:cs typeface="Cormorant Garamond"/>
                <a:sym typeface="Cormorant Garamond"/>
              </a:rPr>
              <a:t>Fun Fact: </a:t>
            </a:r>
            <a:r>
              <a:rPr lang="en-US" sz="2500">
                <a:solidFill>
                  <a:schemeClr val="dk1"/>
                </a:solidFill>
                <a:latin typeface="Cormorant Garamond"/>
                <a:ea typeface="Cormorant Garamond"/>
                <a:cs typeface="Cormorant Garamond"/>
                <a:sym typeface="Cormorant Garamond"/>
              </a:rPr>
              <a:t>We also included a model called </a:t>
            </a:r>
            <a:r>
              <a:rPr b="1" lang="en-US" sz="2500">
                <a:solidFill>
                  <a:schemeClr val="dk1"/>
                </a:solidFill>
                <a:latin typeface="Cormorant Garamond"/>
                <a:ea typeface="Cormorant Garamond"/>
                <a:cs typeface="Cormorant Garamond"/>
                <a:sym typeface="Cormorant Garamond"/>
              </a:rPr>
              <a:t>“attorney_prediction”</a:t>
            </a:r>
            <a:r>
              <a:rPr lang="en-US" sz="2500">
                <a:solidFill>
                  <a:schemeClr val="dk1"/>
                </a:solidFill>
                <a:latin typeface="Cormorant Garamond"/>
                <a:ea typeface="Cormorant Garamond"/>
                <a:cs typeface="Cormorant Garamond"/>
                <a:sym typeface="Cormorant Garamond"/>
              </a:rPr>
              <a:t>, which always predicts </a:t>
            </a:r>
            <a:r>
              <a:rPr b="1" lang="en-US" sz="2500">
                <a:solidFill>
                  <a:schemeClr val="dk1"/>
                </a:solidFill>
                <a:latin typeface="Cormorant Garamond"/>
                <a:ea typeface="Cormorant Garamond"/>
                <a:cs typeface="Cormorant Garamond"/>
                <a:sym typeface="Cormorant Garamond"/>
              </a:rPr>
              <a:t>“violation” (1)</a:t>
            </a:r>
            <a:r>
              <a:rPr lang="en-US" sz="2500">
                <a:solidFill>
                  <a:schemeClr val="dk1"/>
                </a:solidFill>
                <a:latin typeface="Cormorant Garamond"/>
                <a:ea typeface="Cormorant Garamond"/>
                <a:cs typeface="Cormorant Garamond"/>
                <a:sym typeface="Cormorant Garamond"/>
              </a:rPr>
              <a:t>.</a:t>
            </a:r>
            <a:endParaRPr sz="2500">
              <a:solidFill>
                <a:schemeClr val="dk1"/>
              </a:solidFill>
              <a:latin typeface="Cormorant Garamond"/>
              <a:ea typeface="Cormorant Garamond"/>
              <a:cs typeface="Cormorant Garamond"/>
              <a:sym typeface="Cormorant Garamond"/>
            </a:endParaRPr>
          </a:p>
          <a:p>
            <a:pPr indent="0" lvl="0" marL="0" rtl="0" algn="l">
              <a:spcBef>
                <a:spcPts val="0"/>
              </a:spcBef>
              <a:spcAft>
                <a:spcPts val="0"/>
              </a:spcAft>
              <a:buNone/>
            </a:pPr>
            <a:r>
              <a:rPr lang="en-US" sz="2500">
                <a:solidFill>
                  <a:schemeClr val="dk1"/>
                </a:solidFill>
                <a:latin typeface="Cormorant Garamond"/>
                <a:ea typeface="Cormorant Garamond"/>
                <a:cs typeface="Cormorant Garamond"/>
                <a:sym typeface="Cormorant Garamond"/>
              </a:rPr>
              <a:t>Why? Because when a client walks into a lawyer’s office — there’s </a:t>
            </a:r>
            <a:r>
              <a:rPr i="1" lang="en-US" sz="2500">
                <a:solidFill>
                  <a:schemeClr val="dk1"/>
                </a:solidFill>
                <a:latin typeface="Cormorant Garamond"/>
                <a:ea typeface="Cormorant Garamond"/>
                <a:cs typeface="Cormorant Garamond"/>
                <a:sym typeface="Cormorant Garamond"/>
              </a:rPr>
              <a:t>no such thing</a:t>
            </a:r>
            <a:r>
              <a:rPr lang="en-US" sz="2500">
                <a:solidFill>
                  <a:schemeClr val="dk1"/>
                </a:solidFill>
                <a:latin typeface="Cormorant Garamond"/>
                <a:ea typeface="Cormorant Garamond"/>
                <a:cs typeface="Cormorant Garamond"/>
                <a:sym typeface="Cormorant Garamond"/>
              </a:rPr>
              <a:t> as a case you can’t win!</a:t>
            </a:r>
            <a:endParaRPr sz="2500">
              <a:solidFill>
                <a:schemeClr val="dk1"/>
              </a:solidFill>
              <a:latin typeface="Cormorant Garamond"/>
              <a:ea typeface="Cormorant Garamond"/>
              <a:cs typeface="Cormorant Garamond"/>
              <a:sym typeface="Cormorant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7E0"/>
        </a:solidFill>
      </p:bgPr>
    </p:bg>
    <p:spTree>
      <p:nvGrpSpPr>
        <p:cNvPr id="169" name="Shape 169"/>
        <p:cNvGrpSpPr/>
        <p:nvPr/>
      </p:nvGrpSpPr>
      <p:grpSpPr>
        <a:xfrm>
          <a:off x="0" y="0"/>
          <a:ext cx="0" cy="0"/>
          <a:chOff x="0" y="0"/>
          <a:chExt cx="0" cy="0"/>
        </a:xfrm>
      </p:grpSpPr>
      <p:grpSp>
        <p:nvGrpSpPr>
          <p:cNvPr id="170" name="Google Shape;170;g362586464fd_0_78"/>
          <p:cNvGrpSpPr/>
          <p:nvPr/>
        </p:nvGrpSpPr>
        <p:grpSpPr>
          <a:xfrm>
            <a:off x="16312250" y="1012375"/>
            <a:ext cx="995966" cy="916819"/>
            <a:chOff x="0" y="0"/>
            <a:chExt cx="1206500" cy="1206500"/>
          </a:xfrm>
        </p:grpSpPr>
        <p:sp>
          <p:nvSpPr>
            <p:cNvPr id="171" name="Google Shape;171;g362586464fd_0_78"/>
            <p:cNvSpPr/>
            <p:nvPr/>
          </p:nvSpPr>
          <p:spPr>
            <a:xfrm>
              <a:off x="0" y="0"/>
              <a:ext cx="1206500" cy="120650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72" name="Google Shape;172;g362586464fd_0_78"/>
            <p:cNvSpPr txBox="1"/>
            <p:nvPr/>
          </p:nvSpPr>
          <p:spPr>
            <a:xfrm>
              <a:off x="241518" y="321121"/>
              <a:ext cx="727500" cy="5469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2700">
                  <a:solidFill>
                    <a:srgbClr val="FAFAFA"/>
                  </a:solidFill>
                  <a:latin typeface="Cormorant Garamond"/>
                  <a:ea typeface="Cormorant Garamond"/>
                  <a:cs typeface="Cormorant Garamond"/>
                  <a:sym typeface="Cormorant Garamond"/>
                </a:rPr>
                <a:t>VIII</a:t>
              </a:r>
              <a:endParaRPr sz="2500"/>
            </a:p>
          </p:txBody>
        </p:sp>
      </p:grpSp>
      <p:sp>
        <p:nvSpPr>
          <p:cNvPr id="173" name="Google Shape;173;g362586464fd_0_78"/>
          <p:cNvSpPr txBox="1"/>
          <p:nvPr/>
        </p:nvSpPr>
        <p:spPr>
          <a:xfrm>
            <a:off x="1028700" y="1114425"/>
            <a:ext cx="10704600" cy="7695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5000">
                <a:solidFill>
                  <a:schemeClr val="dk1"/>
                </a:solidFill>
                <a:latin typeface="Cormorant Garamond"/>
                <a:ea typeface="Cormorant Garamond"/>
                <a:cs typeface="Cormorant Garamond"/>
                <a:sym typeface="Cormorant Garamond"/>
              </a:rPr>
              <a:t>Outcomes for each model </a:t>
            </a:r>
            <a:endParaRPr sz="5000">
              <a:latin typeface="Cormorant Garamond"/>
              <a:ea typeface="Cormorant Garamond"/>
              <a:cs typeface="Cormorant Garamond"/>
              <a:sym typeface="Cormorant Garamond"/>
            </a:endParaRPr>
          </a:p>
        </p:txBody>
      </p:sp>
      <p:pic>
        <p:nvPicPr>
          <p:cNvPr id="174" name="Google Shape;174;g362586464fd_0_78" title="image.png"/>
          <p:cNvPicPr preferRelativeResize="0"/>
          <p:nvPr/>
        </p:nvPicPr>
        <p:blipFill>
          <a:blip r:embed="rId3">
            <a:alphaModFix/>
          </a:blip>
          <a:stretch>
            <a:fillRect/>
          </a:stretch>
        </p:blipFill>
        <p:spPr>
          <a:xfrm>
            <a:off x="786500" y="2873417"/>
            <a:ext cx="16453749" cy="4540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